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8288000" cy="10287000"/>
  <p:notesSz cx="6858000" cy="9144000"/>
  <p:embeddedFontLst>
    <p:embeddedFont>
      <p:font typeface="Arimo" panose="020B0604020202020204" charset="0"/>
      <p:regular r:id="rId10"/>
    </p:embeddedFont>
    <p:embeddedFont>
      <p:font typeface="Arimo Bold" panose="020B0604020202020204" charset="0"/>
      <p:regular r:id="rId11"/>
    </p:embeddedFont>
    <p:embeddedFont>
      <p:font typeface="Source Sans Pro" panose="020B0503030403020204" pitchFamily="34" charset="0"/>
      <p:regular r:id="rId12"/>
    </p:embeddedFont>
    <p:embeddedFont>
      <p:font typeface="Source Serif Pro Bold"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ith hariharan" userId="f35239ff739ebfc7" providerId="LiveId" clId="{770519D6-6AAA-46DE-B22C-7D59F7976C98}"/>
    <pc:docChg chg="modSld">
      <pc:chgData name="mohith hariharan" userId="f35239ff739ebfc7" providerId="LiveId" clId="{770519D6-6AAA-46DE-B22C-7D59F7976C98}" dt="2026-01-18T16:17:59.730" v="1" actId="20577"/>
      <pc:docMkLst>
        <pc:docMk/>
      </pc:docMkLst>
      <pc:sldChg chg="modSp mod">
        <pc:chgData name="mohith hariharan" userId="f35239ff739ebfc7" providerId="LiveId" clId="{770519D6-6AAA-46DE-B22C-7D59F7976C98}" dt="2026-01-18T16:17:59.730" v="1" actId="20577"/>
        <pc:sldMkLst>
          <pc:docMk/>
          <pc:sldMk cId="0" sldId="256"/>
        </pc:sldMkLst>
        <pc:spChg chg="mod">
          <ac:chgData name="mohith hariharan" userId="f35239ff739ebfc7" providerId="LiveId" clId="{770519D6-6AAA-46DE-B22C-7D59F7976C98}" dt="2026-01-18T16:17:59.730" v="1" actId="20577"/>
          <ac:spMkLst>
            <pc:docMk/>
            <pc:sldMk cId="0" sldId="256"/>
            <ac:spMk id="4" creationId="{00000000-0000-0000-0000-000000000000}"/>
          </ac:spMkLst>
        </pc:spChg>
        <pc:grpChg chg="mod">
          <ac:chgData name="mohith hariharan" userId="f35239ff739ebfc7" providerId="LiveId" clId="{770519D6-6AAA-46DE-B22C-7D59F7976C98}" dt="2026-01-18T16:17:58.389" v="0" actId="1076"/>
          <ac:grpSpMkLst>
            <pc:docMk/>
            <pc:sldMk cId="0" sldId="256"/>
            <ac:grpSpMk id="3" creationId="{00000000-0000-0000-0000-000000000000}"/>
          </ac:grpSpMkLst>
        </pc:gr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gamma.app/?utm_source=made-with-gamma" TargetMode="External"/><Relationship Id="rId7"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85725" y="-271769"/>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txBody>
            <a:bodyPr/>
            <a:lstStyle/>
            <a:p>
              <a:endParaRPr lang="en-IN" dirty="0"/>
            </a:p>
          </p:txBody>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1047155" y="1765101"/>
            <a:ext cx="9335691" cy="1760041"/>
            <a:chOff x="0" y="0"/>
            <a:chExt cx="12447588" cy="2346722"/>
          </a:xfrm>
        </p:grpSpPr>
        <p:sp>
          <p:nvSpPr>
            <p:cNvPr id="8" name="Freeform 8"/>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sp>
        <p:sp>
          <p:nvSpPr>
            <p:cNvPr id="9" name="TextBox 9"/>
            <p:cNvSpPr txBox="1"/>
            <p:nvPr/>
          </p:nvSpPr>
          <p:spPr>
            <a:xfrm>
              <a:off x="0" y="-19050"/>
              <a:ext cx="12447588" cy="2365772"/>
            </a:xfrm>
            <a:prstGeom prst="rect">
              <a:avLst/>
            </a:prstGeom>
          </p:spPr>
          <p:txBody>
            <a:bodyPr lIns="0" tIns="0" rIns="0" bIns="0" rtlCol="0" anchor="t"/>
            <a:lstStyle/>
            <a:p>
              <a:pPr algn="l">
                <a:lnSpc>
                  <a:spcPts val="6875"/>
                </a:lnSpc>
              </a:pPr>
              <a:r>
                <a:rPr lang="en-US" sz="5500" b="1" spc="-111" dirty="0">
                  <a:solidFill>
                    <a:srgbClr val="000000"/>
                  </a:solidFill>
                  <a:latin typeface="Source Serif Pro Bold"/>
                  <a:ea typeface="Source Serif Pro Bold"/>
                  <a:cs typeface="Source Serif Pro Bold"/>
                  <a:sym typeface="Source Serif Pro Bold"/>
                </a:rPr>
                <a:t>Smart Shopping Cart with RFID Technology</a:t>
              </a:r>
            </a:p>
          </p:txBody>
        </p:sp>
      </p:grpSp>
      <p:grpSp>
        <p:nvGrpSpPr>
          <p:cNvPr id="10" name="Group 10"/>
          <p:cNvGrpSpPr/>
          <p:nvPr/>
        </p:nvGrpSpPr>
        <p:grpSpPr>
          <a:xfrm>
            <a:off x="1047155" y="3973860"/>
            <a:ext cx="9335691" cy="1915120"/>
            <a:chOff x="0" y="0"/>
            <a:chExt cx="12447588" cy="2553493"/>
          </a:xfrm>
        </p:grpSpPr>
        <p:sp>
          <p:nvSpPr>
            <p:cNvPr id="11" name="Freeform 11"/>
            <p:cNvSpPr/>
            <p:nvPr/>
          </p:nvSpPr>
          <p:spPr>
            <a:xfrm>
              <a:off x="0" y="0"/>
              <a:ext cx="12447588" cy="2553493"/>
            </a:xfrm>
            <a:custGeom>
              <a:avLst/>
              <a:gdLst/>
              <a:ahLst/>
              <a:cxnLst/>
              <a:rect l="l" t="t" r="r" b="b"/>
              <a:pathLst>
                <a:path w="12447588" h="2553493">
                  <a:moveTo>
                    <a:pt x="0" y="0"/>
                  </a:moveTo>
                  <a:lnTo>
                    <a:pt x="12447588" y="0"/>
                  </a:lnTo>
                  <a:lnTo>
                    <a:pt x="12447588" y="2553493"/>
                  </a:lnTo>
                  <a:lnTo>
                    <a:pt x="0" y="2553493"/>
                  </a:lnTo>
                  <a:close/>
                </a:path>
              </a:pathLst>
            </a:custGeom>
            <a:solidFill>
              <a:srgbClr val="000000">
                <a:alpha val="0"/>
              </a:srgbClr>
            </a:solidFill>
          </p:spPr>
        </p:sp>
        <p:sp>
          <p:nvSpPr>
            <p:cNvPr id="12" name="TextBox 12"/>
            <p:cNvSpPr txBox="1"/>
            <p:nvPr/>
          </p:nvSpPr>
          <p:spPr>
            <a:xfrm>
              <a:off x="0" y="-95250"/>
              <a:ext cx="12447588" cy="264874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In today's fast-paced world, technology enhances customer experiences in shopping centers. This presentation introduces a smart shopping cart designed to streamline the shopping process, reduce wait times, and improve overall efficiency for both customers and store employees.</a:t>
              </a:r>
            </a:p>
          </p:txBody>
        </p:sp>
      </p:grpSp>
      <p:grpSp>
        <p:nvGrpSpPr>
          <p:cNvPr id="13" name="Group 13"/>
          <p:cNvGrpSpPr/>
          <p:nvPr/>
        </p:nvGrpSpPr>
        <p:grpSpPr>
          <a:xfrm>
            <a:off x="1047155" y="6225480"/>
            <a:ext cx="9335691" cy="1436340"/>
            <a:chOff x="0" y="0"/>
            <a:chExt cx="12447588" cy="1915120"/>
          </a:xfrm>
        </p:grpSpPr>
        <p:sp>
          <p:nvSpPr>
            <p:cNvPr id="14" name="Freeform 14"/>
            <p:cNvSpPr/>
            <p:nvPr/>
          </p:nvSpPr>
          <p:spPr>
            <a:xfrm>
              <a:off x="0" y="0"/>
              <a:ext cx="12447588" cy="1915120"/>
            </a:xfrm>
            <a:custGeom>
              <a:avLst/>
              <a:gdLst/>
              <a:ahLst/>
              <a:cxnLst/>
              <a:rect l="l" t="t" r="r" b="b"/>
              <a:pathLst>
                <a:path w="12447588" h="1915120">
                  <a:moveTo>
                    <a:pt x="0" y="0"/>
                  </a:moveTo>
                  <a:lnTo>
                    <a:pt x="12447588" y="0"/>
                  </a:lnTo>
                  <a:lnTo>
                    <a:pt x="12447588" y="1915120"/>
                  </a:lnTo>
                  <a:lnTo>
                    <a:pt x="0" y="1915120"/>
                  </a:lnTo>
                  <a:close/>
                </a:path>
              </a:pathLst>
            </a:custGeom>
            <a:solidFill>
              <a:srgbClr val="000000">
                <a:alpha val="0"/>
              </a:srgbClr>
            </a:solidFill>
          </p:spPr>
        </p:sp>
        <p:sp>
          <p:nvSpPr>
            <p:cNvPr id="15" name="TextBox 15"/>
            <p:cNvSpPr txBox="1"/>
            <p:nvPr/>
          </p:nvSpPr>
          <p:spPr>
            <a:xfrm>
              <a:off x="0" y="-95250"/>
              <a:ext cx="12447588" cy="2010370"/>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smart cart uses RFID technology to automatically detect items, provide billing information, and communicate with a central server, offering a modern solution to traditional shopping challenges.</a:t>
              </a:r>
            </a:p>
          </p:txBody>
        </p:sp>
      </p:grpSp>
      <p:grpSp>
        <p:nvGrpSpPr>
          <p:cNvPr id="16" name="Group 16"/>
          <p:cNvGrpSpPr/>
          <p:nvPr/>
        </p:nvGrpSpPr>
        <p:grpSpPr>
          <a:xfrm>
            <a:off x="1042392" y="8015882"/>
            <a:ext cx="488156" cy="488156"/>
            <a:chOff x="0" y="0"/>
            <a:chExt cx="650875" cy="650875"/>
          </a:xfrm>
        </p:grpSpPr>
        <p:sp>
          <p:nvSpPr>
            <p:cNvPr id="17" name="Freeform 17"/>
            <p:cNvSpPr/>
            <p:nvPr/>
          </p:nvSpPr>
          <p:spPr>
            <a:xfrm>
              <a:off x="0" y="0"/>
              <a:ext cx="650875" cy="650875"/>
            </a:xfrm>
            <a:custGeom>
              <a:avLst/>
              <a:gdLst/>
              <a:ahLst/>
              <a:cxnLst/>
              <a:rect l="l" t="t" r="r" b="b"/>
              <a:pathLst>
                <a:path w="650875" h="650875">
                  <a:moveTo>
                    <a:pt x="0" y="325374"/>
                  </a:moveTo>
                  <a:cubicBezTo>
                    <a:pt x="0" y="145669"/>
                    <a:pt x="145669" y="0"/>
                    <a:pt x="325374" y="0"/>
                  </a:cubicBezTo>
                  <a:cubicBezTo>
                    <a:pt x="327279" y="0"/>
                    <a:pt x="329184" y="889"/>
                    <a:pt x="330327" y="2413"/>
                  </a:cubicBezTo>
                  <a:lnTo>
                    <a:pt x="325374" y="6350"/>
                  </a:lnTo>
                  <a:lnTo>
                    <a:pt x="325374" y="0"/>
                  </a:lnTo>
                  <a:lnTo>
                    <a:pt x="325374" y="6350"/>
                  </a:lnTo>
                  <a:lnTo>
                    <a:pt x="325374" y="0"/>
                  </a:lnTo>
                  <a:cubicBezTo>
                    <a:pt x="505206" y="0"/>
                    <a:pt x="650875" y="145669"/>
                    <a:pt x="650875" y="325374"/>
                  </a:cubicBezTo>
                  <a:cubicBezTo>
                    <a:pt x="650875" y="327787"/>
                    <a:pt x="649478" y="329946"/>
                    <a:pt x="647319" y="331089"/>
                  </a:cubicBezTo>
                  <a:lnTo>
                    <a:pt x="644525" y="325374"/>
                  </a:lnTo>
                  <a:lnTo>
                    <a:pt x="650875" y="325374"/>
                  </a:lnTo>
                  <a:cubicBezTo>
                    <a:pt x="650875" y="505079"/>
                    <a:pt x="505206" y="650748"/>
                    <a:pt x="325501" y="650748"/>
                  </a:cubicBezTo>
                  <a:lnTo>
                    <a:pt x="325501" y="644398"/>
                  </a:lnTo>
                  <a:lnTo>
                    <a:pt x="325501" y="638048"/>
                  </a:lnTo>
                  <a:lnTo>
                    <a:pt x="325501" y="644398"/>
                  </a:lnTo>
                  <a:lnTo>
                    <a:pt x="325501" y="650748"/>
                  </a:lnTo>
                  <a:cubicBezTo>
                    <a:pt x="145669" y="650875"/>
                    <a:pt x="0" y="505206"/>
                    <a:pt x="0" y="325374"/>
                  </a:cubicBezTo>
                  <a:lnTo>
                    <a:pt x="6350" y="325374"/>
                  </a:lnTo>
                  <a:lnTo>
                    <a:pt x="0" y="325374"/>
                  </a:lnTo>
                  <a:moveTo>
                    <a:pt x="12700" y="325374"/>
                  </a:moveTo>
                  <a:lnTo>
                    <a:pt x="6350" y="325374"/>
                  </a:lnTo>
                  <a:lnTo>
                    <a:pt x="12700" y="325374"/>
                  </a:lnTo>
                  <a:cubicBezTo>
                    <a:pt x="12700" y="498094"/>
                    <a:pt x="152654" y="638048"/>
                    <a:pt x="325374" y="638048"/>
                  </a:cubicBezTo>
                  <a:cubicBezTo>
                    <a:pt x="328930" y="638048"/>
                    <a:pt x="331724" y="640842"/>
                    <a:pt x="331724" y="644398"/>
                  </a:cubicBezTo>
                  <a:cubicBezTo>
                    <a:pt x="331724" y="647954"/>
                    <a:pt x="328930" y="650748"/>
                    <a:pt x="325374" y="650748"/>
                  </a:cubicBezTo>
                  <a:cubicBezTo>
                    <a:pt x="321818" y="650748"/>
                    <a:pt x="319024" y="647954"/>
                    <a:pt x="319024" y="644398"/>
                  </a:cubicBezTo>
                  <a:cubicBezTo>
                    <a:pt x="319024" y="640842"/>
                    <a:pt x="321818" y="638048"/>
                    <a:pt x="325374" y="638048"/>
                  </a:cubicBezTo>
                  <a:cubicBezTo>
                    <a:pt x="498094" y="638048"/>
                    <a:pt x="638048" y="498094"/>
                    <a:pt x="638048" y="325374"/>
                  </a:cubicBezTo>
                  <a:cubicBezTo>
                    <a:pt x="638048" y="322961"/>
                    <a:pt x="639445" y="320802"/>
                    <a:pt x="641604" y="319659"/>
                  </a:cubicBezTo>
                  <a:lnTo>
                    <a:pt x="644398" y="325374"/>
                  </a:lnTo>
                  <a:lnTo>
                    <a:pt x="638048" y="325374"/>
                  </a:lnTo>
                  <a:cubicBezTo>
                    <a:pt x="638175" y="152654"/>
                    <a:pt x="498221" y="12700"/>
                    <a:pt x="325374" y="12700"/>
                  </a:cubicBezTo>
                  <a:cubicBezTo>
                    <a:pt x="323469" y="12700"/>
                    <a:pt x="321564" y="11811"/>
                    <a:pt x="320421" y="10287"/>
                  </a:cubicBezTo>
                  <a:lnTo>
                    <a:pt x="325374" y="6350"/>
                  </a:lnTo>
                  <a:lnTo>
                    <a:pt x="325374" y="12700"/>
                  </a:lnTo>
                  <a:cubicBezTo>
                    <a:pt x="152654" y="12700"/>
                    <a:pt x="12700" y="152654"/>
                    <a:pt x="12700" y="325374"/>
                  </a:cubicBezTo>
                  <a:close/>
                </a:path>
              </a:pathLst>
            </a:custGeom>
            <a:solidFill>
              <a:srgbClr val="FFFFFF"/>
            </a:solidFill>
          </p:spPr>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1047154" y="2445842"/>
            <a:ext cx="14726246" cy="894308"/>
            <a:chOff x="-1" y="-19049"/>
            <a:chExt cx="19634994" cy="1192411"/>
          </a:xfrm>
        </p:grpSpPr>
        <p:sp>
          <p:nvSpPr>
            <p:cNvPr id="6" name="Freeform 6"/>
            <p:cNvSpPr/>
            <p:nvPr/>
          </p:nvSpPr>
          <p:spPr>
            <a:xfrm>
              <a:off x="0" y="0"/>
              <a:ext cx="16017280" cy="1173362"/>
            </a:xfrm>
            <a:custGeom>
              <a:avLst/>
              <a:gdLst/>
              <a:ahLst/>
              <a:cxnLst/>
              <a:rect l="l" t="t" r="r" b="b"/>
              <a:pathLst>
                <a:path w="16017280" h="1173362">
                  <a:moveTo>
                    <a:pt x="0" y="0"/>
                  </a:moveTo>
                  <a:lnTo>
                    <a:pt x="16017280" y="0"/>
                  </a:lnTo>
                  <a:lnTo>
                    <a:pt x="16017280" y="1173362"/>
                  </a:lnTo>
                  <a:lnTo>
                    <a:pt x="0" y="1173362"/>
                  </a:lnTo>
                  <a:close/>
                </a:path>
              </a:pathLst>
            </a:custGeom>
            <a:solidFill>
              <a:srgbClr val="000000">
                <a:alpha val="0"/>
              </a:srgbClr>
            </a:solidFill>
          </p:spPr>
        </p:sp>
        <p:sp>
          <p:nvSpPr>
            <p:cNvPr id="7" name="TextBox 7"/>
            <p:cNvSpPr txBox="1"/>
            <p:nvPr/>
          </p:nvSpPr>
          <p:spPr>
            <a:xfrm>
              <a:off x="-1" y="-19049"/>
              <a:ext cx="19634994" cy="1192411"/>
            </a:xfrm>
            <a:prstGeom prst="rect">
              <a:avLst/>
            </a:prstGeom>
          </p:spPr>
          <p:txBody>
            <a:bodyPr lIns="0" tIns="0" rIns="0" bIns="0" rtlCol="0" anchor="t"/>
            <a:lstStyle/>
            <a:p>
              <a:pPr algn="l">
                <a:lnSpc>
                  <a:spcPts val="6875"/>
                </a:lnSpc>
              </a:pPr>
              <a:r>
                <a:rPr lang="en-US" sz="5500" b="1" spc="-111" dirty="0">
                  <a:solidFill>
                    <a:srgbClr val="000000"/>
                  </a:solidFill>
                  <a:latin typeface="Source Serif Pro Bold"/>
                  <a:ea typeface="Source Serif Pro Bold"/>
                  <a:cs typeface="Source Serif Pro Bold"/>
                  <a:sym typeface="Source Serif Pro Bold"/>
                </a:rPr>
                <a:t>The Need for Smart Shopping Solutions</a:t>
              </a:r>
            </a:p>
          </p:txBody>
        </p:sp>
      </p:grpSp>
      <p:grpSp>
        <p:nvGrpSpPr>
          <p:cNvPr id="8" name="Group 8"/>
          <p:cNvGrpSpPr/>
          <p:nvPr/>
        </p:nvGrpSpPr>
        <p:grpSpPr>
          <a:xfrm>
            <a:off x="1047155" y="4088011"/>
            <a:ext cx="3520231" cy="439936"/>
            <a:chOff x="0" y="0"/>
            <a:chExt cx="4693642" cy="586582"/>
          </a:xfrm>
        </p:grpSpPr>
        <p:sp>
          <p:nvSpPr>
            <p:cNvPr id="9" name="Freeform 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0" name="TextBox 10"/>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000000"/>
                  </a:solidFill>
                  <a:latin typeface="Source Serif Pro Bold"/>
                  <a:ea typeface="Source Serif Pro Bold"/>
                  <a:cs typeface="Source Serif Pro Bold"/>
                  <a:sym typeface="Source Serif Pro Bold"/>
                </a:rPr>
                <a:t>Rising Demand</a:t>
              </a:r>
            </a:p>
          </p:txBody>
        </p:sp>
      </p:grpSp>
      <p:grpSp>
        <p:nvGrpSpPr>
          <p:cNvPr id="11" name="Group 11"/>
          <p:cNvGrpSpPr/>
          <p:nvPr/>
        </p:nvGrpSpPr>
        <p:grpSpPr>
          <a:xfrm>
            <a:off x="1047155" y="4827091"/>
            <a:ext cx="4910732" cy="1436340"/>
            <a:chOff x="0" y="0"/>
            <a:chExt cx="6547643" cy="1915120"/>
          </a:xfrm>
        </p:grpSpPr>
        <p:sp>
          <p:nvSpPr>
            <p:cNvPr id="12" name="Freeform 12"/>
            <p:cNvSpPr/>
            <p:nvPr/>
          </p:nvSpPr>
          <p:spPr>
            <a:xfrm>
              <a:off x="0" y="0"/>
              <a:ext cx="6547643" cy="1915120"/>
            </a:xfrm>
            <a:custGeom>
              <a:avLst/>
              <a:gdLst/>
              <a:ahLst/>
              <a:cxnLst/>
              <a:rect l="l" t="t" r="r" b="b"/>
              <a:pathLst>
                <a:path w="6547643" h="1915120">
                  <a:moveTo>
                    <a:pt x="0" y="0"/>
                  </a:moveTo>
                  <a:lnTo>
                    <a:pt x="6547643" y="0"/>
                  </a:lnTo>
                  <a:lnTo>
                    <a:pt x="6547643" y="1915120"/>
                  </a:lnTo>
                  <a:lnTo>
                    <a:pt x="0" y="1915120"/>
                  </a:lnTo>
                  <a:close/>
                </a:path>
              </a:pathLst>
            </a:custGeom>
            <a:solidFill>
              <a:srgbClr val="000000">
                <a:alpha val="0"/>
              </a:srgbClr>
            </a:solidFill>
          </p:spPr>
        </p:sp>
        <p:sp>
          <p:nvSpPr>
            <p:cNvPr id="13" name="TextBox 13"/>
            <p:cNvSpPr txBox="1"/>
            <p:nvPr/>
          </p:nvSpPr>
          <p:spPr>
            <a:xfrm>
              <a:off x="0" y="-95250"/>
              <a:ext cx="6547643" cy="2010370"/>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Shopping centers are essential, but overcrowding leads to long queues and reduced efficiency.</a:t>
              </a:r>
            </a:p>
          </p:txBody>
        </p:sp>
      </p:grpSp>
      <p:grpSp>
        <p:nvGrpSpPr>
          <p:cNvPr id="14" name="Group 14"/>
          <p:cNvGrpSpPr/>
          <p:nvPr/>
        </p:nvGrpSpPr>
        <p:grpSpPr>
          <a:xfrm>
            <a:off x="6697266" y="4088011"/>
            <a:ext cx="3520231" cy="439936"/>
            <a:chOff x="0" y="0"/>
            <a:chExt cx="4693642" cy="586582"/>
          </a:xfrm>
        </p:grpSpPr>
        <p:sp>
          <p:nvSpPr>
            <p:cNvPr id="15" name="Freeform 15"/>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6" name="TextBox 16"/>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000000"/>
                  </a:solidFill>
                  <a:latin typeface="Source Serif Pro Bold"/>
                  <a:ea typeface="Source Serif Pro Bold"/>
                  <a:cs typeface="Source Serif Pro Bold"/>
                  <a:sym typeface="Source Serif Pro Bold"/>
                </a:rPr>
                <a:t>Customer Satisfaction</a:t>
              </a:r>
            </a:p>
          </p:txBody>
        </p:sp>
      </p:grpSp>
      <p:grpSp>
        <p:nvGrpSpPr>
          <p:cNvPr id="17" name="Group 17"/>
          <p:cNvGrpSpPr/>
          <p:nvPr/>
        </p:nvGrpSpPr>
        <p:grpSpPr>
          <a:xfrm>
            <a:off x="6697266" y="4827091"/>
            <a:ext cx="4910732" cy="1436340"/>
            <a:chOff x="0" y="0"/>
            <a:chExt cx="6547643" cy="1915120"/>
          </a:xfrm>
        </p:grpSpPr>
        <p:sp>
          <p:nvSpPr>
            <p:cNvPr id="18" name="Freeform 18"/>
            <p:cNvSpPr/>
            <p:nvPr/>
          </p:nvSpPr>
          <p:spPr>
            <a:xfrm>
              <a:off x="0" y="0"/>
              <a:ext cx="6547643" cy="1915120"/>
            </a:xfrm>
            <a:custGeom>
              <a:avLst/>
              <a:gdLst/>
              <a:ahLst/>
              <a:cxnLst/>
              <a:rect l="l" t="t" r="r" b="b"/>
              <a:pathLst>
                <a:path w="6547643" h="1915120">
                  <a:moveTo>
                    <a:pt x="0" y="0"/>
                  </a:moveTo>
                  <a:lnTo>
                    <a:pt x="6547643" y="0"/>
                  </a:lnTo>
                  <a:lnTo>
                    <a:pt x="6547643" y="1915120"/>
                  </a:lnTo>
                  <a:lnTo>
                    <a:pt x="0" y="1915120"/>
                  </a:lnTo>
                  <a:close/>
                </a:path>
              </a:pathLst>
            </a:custGeom>
            <a:solidFill>
              <a:srgbClr val="000000">
                <a:alpha val="0"/>
              </a:srgbClr>
            </a:solidFill>
          </p:spPr>
        </p:sp>
        <p:sp>
          <p:nvSpPr>
            <p:cNvPr id="19" name="TextBox 19"/>
            <p:cNvSpPr txBox="1"/>
            <p:nvPr/>
          </p:nvSpPr>
          <p:spPr>
            <a:xfrm>
              <a:off x="0" y="-95250"/>
              <a:ext cx="6547643" cy="2010370"/>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Shoppers want convenience and transparency in their spending to enhance satisfaction.</a:t>
              </a:r>
            </a:p>
          </p:txBody>
        </p:sp>
      </p:grpSp>
      <p:grpSp>
        <p:nvGrpSpPr>
          <p:cNvPr id="20" name="Group 20"/>
          <p:cNvGrpSpPr/>
          <p:nvPr/>
        </p:nvGrpSpPr>
        <p:grpSpPr>
          <a:xfrm>
            <a:off x="12347376" y="4088011"/>
            <a:ext cx="3520231" cy="439936"/>
            <a:chOff x="0" y="0"/>
            <a:chExt cx="4693642" cy="586582"/>
          </a:xfrm>
        </p:grpSpPr>
        <p:sp>
          <p:nvSpPr>
            <p:cNvPr id="21" name="Freeform 21"/>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22" name="TextBox 22"/>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000000"/>
                  </a:solidFill>
                  <a:latin typeface="Source Serif Pro Bold"/>
                  <a:ea typeface="Source Serif Pro Bold"/>
                  <a:cs typeface="Source Serif Pro Bold"/>
                  <a:sym typeface="Source Serif Pro Bold"/>
                </a:rPr>
                <a:t>Employee Workload</a:t>
              </a:r>
            </a:p>
          </p:txBody>
        </p:sp>
      </p:grpSp>
      <p:grpSp>
        <p:nvGrpSpPr>
          <p:cNvPr id="23" name="Group 23"/>
          <p:cNvGrpSpPr/>
          <p:nvPr/>
        </p:nvGrpSpPr>
        <p:grpSpPr>
          <a:xfrm>
            <a:off x="12347376" y="4827091"/>
            <a:ext cx="4910732" cy="1436340"/>
            <a:chOff x="0" y="0"/>
            <a:chExt cx="6547643" cy="1915120"/>
          </a:xfrm>
        </p:grpSpPr>
        <p:sp>
          <p:nvSpPr>
            <p:cNvPr id="24" name="Freeform 24"/>
            <p:cNvSpPr/>
            <p:nvPr/>
          </p:nvSpPr>
          <p:spPr>
            <a:xfrm>
              <a:off x="0" y="0"/>
              <a:ext cx="6547643" cy="1915120"/>
            </a:xfrm>
            <a:custGeom>
              <a:avLst/>
              <a:gdLst/>
              <a:ahLst/>
              <a:cxnLst/>
              <a:rect l="l" t="t" r="r" b="b"/>
              <a:pathLst>
                <a:path w="6547643" h="1915120">
                  <a:moveTo>
                    <a:pt x="0" y="0"/>
                  </a:moveTo>
                  <a:lnTo>
                    <a:pt x="6547643" y="0"/>
                  </a:lnTo>
                  <a:lnTo>
                    <a:pt x="6547643" y="1915120"/>
                  </a:lnTo>
                  <a:lnTo>
                    <a:pt x="0" y="1915120"/>
                  </a:lnTo>
                  <a:close/>
                </a:path>
              </a:pathLst>
            </a:custGeom>
            <a:solidFill>
              <a:srgbClr val="000000">
                <a:alpha val="0"/>
              </a:srgbClr>
            </a:solidFill>
          </p:spPr>
        </p:sp>
        <p:sp>
          <p:nvSpPr>
            <p:cNvPr id="25" name="TextBox 25"/>
            <p:cNvSpPr txBox="1"/>
            <p:nvPr/>
          </p:nvSpPr>
          <p:spPr>
            <a:xfrm>
              <a:off x="0" y="-95250"/>
              <a:ext cx="6547643" cy="2010370"/>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Skilled salespersons are needed for item arrangement, customer guidance, and billing.</a:t>
              </a:r>
            </a:p>
          </p:txBody>
        </p:sp>
      </p:grpSp>
      <p:grpSp>
        <p:nvGrpSpPr>
          <p:cNvPr id="26" name="Group 26"/>
          <p:cNvGrpSpPr/>
          <p:nvPr/>
        </p:nvGrpSpPr>
        <p:grpSpPr>
          <a:xfrm>
            <a:off x="1047155" y="6869162"/>
            <a:ext cx="16193690" cy="957560"/>
            <a:chOff x="0" y="0"/>
            <a:chExt cx="21591587" cy="1276747"/>
          </a:xfrm>
        </p:grpSpPr>
        <p:sp>
          <p:nvSpPr>
            <p:cNvPr id="27" name="Freeform 27"/>
            <p:cNvSpPr/>
            <p:nvPr/>
          </p:nvSpPr>
          <p:spPr>
            <a:xfrm>
              <a:off x="0" y="0"/>
              <a:ext cx="21591588" cy="1276747"/>
            </a:xfrm>
            <a:custGeom>
              <a:avLst/>
              <a:gdLst/>
              <a:ahLst/>
              <a:cxnLst/>
              <a:rect l="l" t="t" r="r" b="b"/>
              <a:pathLst>
                <a:path w="21591588" h="1276747">
                  <a:moveTo>
                    <a:pt x="0" y="0"/>
                  </a:moveTo>
                  <a:lnTo>
                    <a:pt x="21591588" y="0"/>
                  </a:lnTo>
                  <a:lnTo>
                    <a:pt x="21591588" y="1276747"/>
                  </a:lnTo>
                  <a:lnTo>
                    <a:pt x="0" y="1276747"/>
                  </a:lnTo>
                  <a:close/>
                </a:path>
              </a:pathLst>
            </a:custGeom>
            <a:solidFill>
              <a:srgbClr val="000000">
                <a:alpha val="0"/>
              </a:srgbClr>
            </a:solidFill>
          </p:spPr>
        </p:sp>
        <p:sp>
          <p:nvSpPr>
            <p:cNvPr id="28" name="TextBox 28"/>
            <p:cNvSpPr txBox="1"/>
            <p:nvPr/>
          </p:nvSpPr>
          <p:spPr>
            <a:xfrm>
              <a:off x="0" y="-95250"/>
              <a:ext cx="21591587"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smart shopping cart addresses these issues by providing a better shopping experience, reducing wait times, and improving the management of shopping centers. It aims to make shopping more luxurious, accessible, and effective.</a:t>
              </a:r>
            </a:p>
          </p:txBody>
        </p:sp>
      </p:grpSp>
      <p:sp>
        <p:nvSpPr>
          <p:cNvPr id="29" name="AutoShape 29"/>
          <p:cNvSpPr/>
          <p:nvPr/>
        </p:nvSpPr>
        <p:spPr>
          <a:xfrm rot="6987" flipV="1">
            <a:off x="643222" y="3323536"/>
            <a:ext cx="16349383" cy="11798"/>
          </a:xfrm>
          <a:prstGeom prst="line">
            <a:avLst/>
          </a:prstGeom>
          <a:ln w="19050" cap="rnd">
            <a:solidFill>
              <a:srgbClr val="000000"/>
            </a:solidFill>
            <a:prstDash val="solid"/>
            <a:headEnd type="triangle" w="lg" len="med"/>
            <a:tailEnd type="triangle" w="lg"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18288000" cy="3648967"/>
          </a:xfrm>
          <a:custGeom>
            <a:avLst/>
            <a:gdLst/>
            <a:ahLst/>
            <a:cxnLst/>
            <a:rect l="l" t="t" r="r" b="b"/>
            <a:pathLst>
              <a:path w="18288000" h="3648967">
                <a:moveTo>
                  <a:pt x="0" y="0"/>
                </a:moveTo>
                <a:lnTo>
                  <a:pt x="18288000" y="0"/>
                </a:lnTo>
                <a:lnTo>
                  <a:pt x="18288000" y="3648967"/>
                </a:lnTo>
                <a:lnTo>
                  <a:pt x="0" y="3648967"/>
                </a:lnTo>
                <a:lnTo>
                  <a:pt x="0" y="0"/>
                </a:lnTo>
                <a:close/>
              </a:path>
            </a:pathLst>
          </a:custGeom>
          <a:blipFill>
            <a:blip r:embed="rId3"/>
            <a:stretch>
              <a:fillRect l="-12" r="-12"/>
            </a:stretch>
          </a:blipFill>
        </p:spPr>
      </p:sp>
      <p:grpSp>
        <p:nvGrpSpPr>
          <p:cNvPr id="6" name="Group 6"/>
          <p:cNvGrpSpPr/>
          <p:nvPr/>
        </p:nvGrpSpPr>
        <p:grpSpPr>
          <a:xfrm>
            <a:off x="1021705" y="4437609"/>
            <a:ext cx="13075295" cy="872727"/>
            <a:chOff x="0" y="-19049"/>
            <a:chExt cx="17433726" cy="1163636"/>
          </a:xfrm>
        </p:grpSpPr>
        <p:sp>
          <p:nvSpPr>
            <p:cNvPr id="7" name="Freeform 7"/>
            <p:cNvSpPr/>
            <p:nvPr/>
          </p:nvSpPr>
          <p:spPr>
            <a:xfrm>
              <a:off x="0" y="0"/>
              <a:ext cx="16780073" cy="1144587"/>
            </a:xfrm>
            <a:custGeom>
              <a:avLst/>
              <a:gdLst/>
              <a:ahLst/>
              <a:cxnLst/>
              <a:rect l="l" t="t" r="r" b="b"/>
              <a:pathLst>
                <a:path w="16780073" h="1144587">
                  <a:moveTo>
                    <a:pt x="0" y="0"/>
                  </a:moveTo>
                  <a:lnTo>
                    <a:pt x="16780073" y="0"/>
                  </a:lnTo>
                  <a:lnTo>
                    <a:pt x="16780073" y="1144587"/>
                  </a:lnTo>
                  <a:lnTo>
                    <a:pt x="0" y="1144587"/>
                  </a:lnTo>
                  <a:close/>
                </a:path>
              </a:pathLst>
            </a:custGeom>
            <a:solidFill>
              <a:srgbClr val="000000">
                <a:alpha val="0"/>
              </a:srgbClr>
            </a:solidFill>
          </p:spPr>
        </p:sp>
        <p:sp>
          <p:nvSpPr>
            <p:cNvPr id="8" name="TextBox 8"/>
            <p:cNvSpPr txBox="1"/>
            <p:nvPr/>
          </p:nvSpPr>
          <p:spPr>
            <a:xfrm>
              <a:off x="0" y="-19049"/>
              <a:ext cx="17433726" cy="1163636"/>
            </a:xfrm>
            <a:prstGeom prst="rect">
              <a:avLst/>
            </a:prstGeom>
          </p:spPr>
          <p:txBody>
            <a:bodyPr lIns="0" tIns="0" rIns="0" bIns="0" rtlCol="0" anchor="t"/>
            <a:lstStyle/>
            <a:p>
              <a:pPr algn="l">
                <a:lnSpc>
                  <a:spcPts val="6749"/>
                </a:lnSpc>
              </a:pPr>
              <a:r>
                <a:rPr lang="en-US" sz="5374" b="1" spc="-108" dirty="0">
                  <a:solidFill>
                    <a:srgbClr val="000000"/>
                  </a:solidFill>
                  <a:latin typeface="Source Serif Pro Bold"/>
                  <a:ea typeface="Source Serif Pro Bold"/>
                  <a:cs typeface="Source Serif Pro Bold"/>
                  <a:sym typeface="Source Serif Pro Bold"/>
                </a:rPr>
                <a:t>Smart Cart Components and Functionality</a:t>
              </a:r>
            </a:p>
          </p:txBody>
        </p:sp>
      </p:grpSp>
      <p:sp>
        <p:nvSpPr>
          <p:cNvPr id="9" name="Freeform 9" descr="preencoded.png"/>
          <p:cNvSpPr/>
          <p:nvPr/>
        </p:nvSpPr>
        <p:spPr>
          <a:xfrm>
            <a:off x="1021705" y="5799236"/>
            <a:ext cx="729704" cy="729704"/>
          </a:xfrm>
          <a:custGeom>
            <a:avLst/>
            <a:gdLst/>
            <a:ahLst/>
            <a:cxnLst/>
            <a:rect l="l" t="t" r="r" b="b"/>
            <a:pathLst>
              <a:path w="729704" h="729704">
                <a:moveTo>
                  <a:pt x="0" y="0"/>
                </a:moveTo>
                <a:lnTo>
                  <a:pt x="729704" y="0"/>
                </a:lnTo>
                <a:lnTo>
                  <a:pt x="729704" y="729704"/>
                </a:lnTo>
                <a:lnTo>
                  <a:pt x="0" y="729704"/>
                </a:lnTo>
                <a:lnTo>
                  <a:pt x="0" y="0"/>
                </a:lnTo>
                <a:close/>
              </a:path>
            </a:pathLst>
          </a:custGeom>
          <a:blipFill>
            <a:blip r:embed="rId4"/>
            <a:stretch>
              <a:fillRect/>
            </a:stretch>
          </a:blipFill>
        </p:spPr>
      </p:sp>
      <p:grpSp>
        <p:nvGrpSpPr>
          <p:cNvPr id="10" name="Group 10"/>
          <p:cNvGrpSpPr/>
          <p:nvPr/>
        </p:nvGrpSpPr>
        <p:grpSpPr>
          <a:xfrm>
            <a:off x="2043261" y="5748189"/>
            <a:ext cx="2711202" cy="429369"/>
            <a:chOff x="0" y="0"/>
            <a:chExt cx="3614937" cy="572492"/>
          </a:xfrm>
        </p:grpSpPr>
        <p:sp>
          <p:nvSpPr>
            <p:cNvPr id="11" name="Freeform 11"/>
            <p:cNvSpPr/>
            <p:nvPr/>
          </p:nvSpPr>
          <p:spPr>
            <a:xfrm>
              <a:off x="0" y="0"/>
              <a:ext cx="3614937" cy="572492"/>
            </a:xfrm>
            <a:custGeom>
              <a:avLst/>
              <a:gdLst/>
              <a:ahLst/>
              <a:cxnLst/>
              <a:rect l="l" t="t" r="r" b="b"/>
              <a:pathLst>
                <a:path w="3614937" h="572492">
                  <a:moveTo>
                    <a:pt x="0" y="0"/>
                  </a:moveTo>
                  <a:lnTo>
                    <a:pt x="3614937" y="0"/>
                  </a:lnTo>
                  <a:lnTo>
                    <a:pt x="3614937" y="572492"/>
                  </a:lnTo>
                  <a:lnTo>
                    <a:pt x="0" y="572492"/>
                  </a:lnTo>
                  <a:close/>
                </a:path>
              </a:pathLst>
            </a:custGeom>
            <a:solidFill>
              <a:srgbClr val="000000">
                <a:alpha val="0"/>
              </a:srgbClr>
            </a:solidFill>
          </p:spPr>
        </p:sp>
        <p:sp>
          <p:nvSpPr>
            <p:cNvPr id="12" name="TextBox 12"/>
            <p:cNvSpPr txBox="1"/>
            <p:nvPr/>
          </p:nvSpPr>
          <p:spPr>
            <a:xfrm>
              <a:off x="0" y="-9525"/>
              <a:ext cx="3614937" cy="582017"/>
            </a:xfrm>
            <a:prstGeom prst="rect">
              <a:avLst/>
            </a:prstGeom>
          </p:spPr>
          <p:txBody>
            <a:bodyPr lIns="0" tIns="0" rIns="0" bIns="0" rtlCol="0" anchor="t"/>
            <a:lstStyle/>
            <a:p>
              <a:pPr algn="l">
                <a:lnSpc>
                  <a:spcPts val="3374"/>
                </a:lnSpc>
              </a:pPr>
              <a:r>
                <a:rPr lang="en-US" sz="2687" b="1" spc="-53">
                  <a:solidFill>
                    <a:srgbClr val="272525"/>
                  </a:solidFill>
                  <a:latin typeface="Source Serif Pro Bold"/>
                  <a:ea typeface="Source Serif Pro Bold"/>
                  <a:cs typeface="Source Serif Pro Bold"/>
                  <a:sym typeface="Source Serif Pro Bold"/>
                </a:rPr>
                <a:t>RFID Reader</a:t>
              </a:r>
            </a:p>
          </p:txBody>
        </p:sp>
      </p:grpSp>
      <p:grpSp>
        <p:nvGrpSpPr>
          <p:cNvPr id="13" name="Group 13"/>
          <p:cNvGrpSpPr/>
          <p:nvPr/>
        </p:nvGrpSpPr>
        <p:grpSpPr>
          <a:xfrm>
            <a:off x="2043261" y="6352580"/>
            <a:ext cx="2711202" cy="1868686"/>
            <a:chOff x="0" y="0"/>
            <a:chExt cx="3614937" cy="2491582"/>
          </a:xfrm>
        </p:grpSpPr>
        <p:sp>
          <p:nvSpPr>
            <p:cNvPr id="14" name="Freeform 14"/>
            <p:cNvSpPr/>
            <p:nvPr/>
          </p:nvSpPr>
          <p:spPr>
            <a:xfrm>
              <a:off x="0" y="0"/>
              <a:ext cx="3614937" cy="2491582"/>
            </a:xfrm>
            <a:custGeom>
              <a:avLst/>
              <a:gdLst/>
              <a:ahLst/>
              <a:cxnLst/>
              <a:rect l="l" t="t" r="r" b="b"/>
              <a:pathLst>
                <a:path w="3614937" h="2491582">
                  <a:moveTo>
                    <a:pt x="0" y="0"/>
                  </a:moveTo>
                  <a:lnTo>
                    <a:pt x="3614937" y="0"/>
                  </a:lnTo>
                  <a:lnTo>
                    <a:pt x="3614937" y="2491582"/>
                  </a:lnTo>
                  <a:lnTo>
                    <a:pt x="0" y="2491582"/>
                  </a:lnTo>
                  <a:close/>
                </a:path>
              </a:pathLst>
            </a:custGeom>
            <a:solidFill>
              <a:srgbClr val="000000">
                <a:alpha val="0"/>
              </a:srgbClr>
            </a:solidFill>
          </p:spPr>
        </p:sp>
        <p:sp>
          <p:nvSpPr>
            <p:cNvPr id="15" name="TextBox 15"/>
            <p:cNvSpPr txBox="1"/>
            <p:nvPr/>
          </p:nvSpPr>
          <p:spPr>
            <a:xfrm>
              <a:off x="0" y="-85725"/>
              <a:ext cx="3614937" cy="2577307"/>
            </a:xfrm>
            <a:prstGeom prst="rect">
              <a:avLst/>
            </a:prstGeom>
          </p:spPr>
          <p:txBody>
            <a:bodyPr lIns="0" tIns="0" rIns="0" bIns="0" rtlCol="0" anchor="t"/>
            <a:lstStyle/>
            <a:p>
              <a:pPr algn="l">
                <a:lnSpc>
                  <a:spcPts val="3624"/>
                </a:lnSpc>
              </a:pPr>
              <a:r>
                <a:rPr lang="en-US" sz="2249" spc="-46">
                  <a:solidFill>
                    <a:srgbClr val="272525"/>
                  </a:solidFill>
                  <a:latin typeface="Source Sans Pro"/>
                  <a:ea typeface="Source Sans Pro"/>
                  <a:cs typeface="Source Sans Pro"/>
                  <a:sym typeface="Source Sans Pro"/>
                </a:rPr>
                <a:t>Detects items tagged with RFID for automatic identification.</a:t>
              </a:r>
            </a:p>
          </p:txBody>
        </p:sp>
      </p:grpSp>
      <p:sp>
        <p:nvSpPr>
          <p:cNvPr id="16" name="Freeform 16" descr="preencoded.png"/>
          <p:cNvSpPr/>
          <p:nvPr/>
        </p:nvSpPr>
        <p:spPr>
          <a:xfrm>
            <a:off x="5192316" y="5799236"/>
            <a:ext cx="729704" cy="729704"/>
          </a:xfrm>
          <a:custGeom>
            <a:avLst/>
            <a:gdLst/>
            <a:ahLst/>
            <a:cxnLst/>
            <a:rect l="l" t="t" r="r" b="b"/>
            <a:pathLst>
              <a:path w="729704" h="729704">
                <a:moveTo>
                  <a:pt x="0" y="0"/>
                </a:moveTo>
                <a:lnTo>
                  <a:pt x="729704" y="0"/>
                </a:lnTo>
                <a:lnTo>
                  <a:pt x="729704" y="729704"/>
                </a:lnTo>
                <a:lnTo>
                  <a:pt x="0" y="729704"/>
                </a:lnTo>
                <a:lnTo>
                  <a:pt x="0" y="0"/>
                </a:lnTo>
                <a:close/>
              </a:path>
            </a:pathLst>
          </a:custGeom>
          <a:blipFill>
            <a:blip r:embed="rId5"/>
            <a:stretch>
              <a:fillRect/>
            </a:stretch>
          </a:blipFill>
        </p:spPr>
      </p:sp>
      <p:grpSp>
        <p:nvGrpSpPr>
          <p:cNvPr id="17" name="Group 17"/>
          <p:cNvGrpSpPr/>
          <p:nvPr/>
        </p:nvGrpSpPr>
        <p:grpSpPr>
          <a:xfrm>
            <a:off x="6213872" y="5748189"/>
            <a:ext cx="2711202" cy="429369"/>
            <a:chOff x="0" y="0"/>
            <a:chExt cx="3614937" cy="572492"/>
          </a:xfrm>
        </p:grpSpPr>
        <p:sp>
          <p:nvSpPr>
            <p:cNvPr id="18" name="Freeform 18"/>
            <p:cNvSpPr/>
            <p:nvPr/>
          </p:nvSpPr>
          <p:spPr>
            <a:xfrm>
              <a:off x="0" y="0"/>
              <a:ext cx="3614937" cy="572492"/>
            </a:xfrm>
            <a:custGeom>
              <a:avLst/>
              <a:gdLst/>
              <a:ahLst/>
              <a:cxnLst/>
              <a:rect l="l" t="t" r="r" b="b"/>
              <a:pathLst>
                <a:path w="3614937" h="572492">
                  <a:moveTo>
                    <a:pt x="0" y="0"/>
                  </a:moveTo>
                  <a:lnTo>
                    <a:pt x="3614937" y="0"/>
                  </a:lnTo>
                  <a:lnTo>
                    <a:pt x="3614937" y="572492"/>
                  </a:lnTo>
                  <a:lnTo>
                    <a:pt x="0" y="572492"/>
                  </a:lnTo>
                  <a:close/>
                </a:path>
              </a:pathLst>
            </a:custGeom>
            <a:solidFill>
              <a:srgbClr val="000000">
                <a:alpha val="0"/>
              </a:srgbClr>
            </a:solidFill>
          </p:spPr>
        </p:sp>
        <p:sp>
          <p:nvSpPr>
            <p:cNvPr id="19" name="TextBox 19"/>
            <p:cNvSpPr txBox="1"/>
            <p:nvPr/>
          </p:nvSpPr>
          <p:spPr>
            <a:xfrm>
              <a:off x="0" y="-9525"/>
              <a:ext cx="3614937" cy="582017"/>
            </a:xfrm>
            <a:prstGeom prst="rect">
              <a:avLst/>
            </a:prstGeom>
          </p:spPr>
          <p:txBody>
            <a:bodyPr lIns="0" tIns="0" rIns="0" bIns="0" rtlCol="0" anchor="t"/>
            <a:lstStyle/>
            <a:p>
              <a:pPr algn="l">
                <a:lnSpc>
                  <a:spcPts val="3374"/>
                </a:lnSpc>
              </a:pPr>
              <a:r>
                <a:rPr lang="en-US" sz="2687" b="1" spc="-53">
                  <a:solidFill>
                    <a:srgbClr val="272525"/>
                  </a:solidFill>
                  <a:latin typeface="Source Serif Pro Bold"/>
                  <a:ea typeface="Source Serif Pro Bold"/>
                  <a:cs typeface="Source Serif Pro Bold"/>
                  <a:sym typeface="Source Serif Pro Bold"/>
                </a:rPr>
                <a:t>Arduino Nano</a:t>
              </a:r>
            </a:p>
          </p:txBody>
        </p:sp>
      </p:grpSp>
      <p:grpSp>
        <p:nvGrpSpPr>
          <p:cNvPr id="20" name="Group 20"/>
          <p:cNvGrpSpPr/>
          <p:nvPr/>
        </p:nvGrpSpPr>
        <p:grpSpPr>
          <a:xfrm>
            <a:off x="6213872" y="6352580"/>
            <a:ext cx="2711202" cy="1401515"/>
            <a:chOff x="0" y="0"/>
            <a:chExt cx="3614937" cy="1868687"/>
          </a:xfrm>
        </p:grpSpPr>
        <p:sp>
          <p:nvSpPr>
            <p:cNvPr id="21" name="Freeform 21"/>
            <p:cNvSpPr/>
            <p:nvPr/>
          </p:nvSpPr>
          <p:spPr>
            <a:xfrm>
              <a:off x="0" y="0"/>
              <a:ext cx="3614937" cy="1868687"/>
            </a:xfrm>
            <a:custGeom>
              <a:avLst/>
              <a:gdLst/>
              <a:ahLst/>
              <a:cxnLst/>
              <a:rect l="l" t="t" r="r" b="b"/>
              <a:pathLst>
                <a:path w="3614937" h="1868687">
                  <a:moveTo>
                    <a:pt x="0" y="0"/>
                  </a:moveTo>
                  <a:lnTo>
                    <a:pt x="3614937" y="0"/>
                  </a:lnTo>
                  <a:lnTo>
                    <a:pt x="3614937" y="1868687"/>
                  </a:lnTo>
                  <a:lnTo>
                    <a:pt x="0" y="1868687"/>
                  </a:lnTo>
                  <a:close/>
                </a:path>
              </a:pathLst>
            </a:custGeom>
            <a:solidFill>
              <a:srgbClr val="000000">
                <a:alpha val="0"/>
              </a:srgbClr>
            </a:solidFill>
          </p:spPr>
        </p:sp>
        <p:sp>
          <p:nvSpPr>
            <p:cNvPr id="22" name="TextBox 22"/>
            <p:cNvSpPr txBox="1"/>
            <p:nvPr/>
          </p:nvSpPr>
          <p:spPr>
            <a:xfrm>
              <a:off x="0" y="-85725"/>
              <a:ext cx="3614937" cy="1954412"/>
            </a:xfrm>
            <a:prstGeom prst="rect">
              <a:avLst/>
            </a:prstGeom>
          </p:spPr>
          <p:txBody>
            <a:bodyPr lIns="0" tIns="0" rIns="0" bIns="0" rtlCol="0" anchor="t"/>
            <a:lstStyle/>
            <a:p>
              <a:pPr algn="l">
                <a:lnSpc>
                  <a:spcPts val="3624"/>
                </a:lnSpc>
              </a:pPr>
              <a:r>
                <a:rPr lang="en-US" sz="2249" spc="-46">
                  <a:solidFill>
                    <a:srgbClr val="272525"/>
                  </a:solidFill>
                  <a:latin typeface="Source Sans Pro"/>
                  <a:ea typeface="Source Sans Pro"/>
                  <a:cs typeface="Source Sans Pro"/>
                  <a:sym typeface="Source Sans Pro"/>
                </a:rPr>
                <a:t>Microcontroller-based data acquisition and control unit.</a:t>
              </a:r>
            </a:p>
          </p:txBody>
        </p:sp>
      </p:grpSp>
      <p:sp>
        <p:nvSpPr>
          <p:cNvPr id="23" name="Freeform 23" descr="preencoded.png"/>
          <p:cNvSpPr/>
          <p:nvPr/>
        </p:nvSpPr>
        <p:spPr>
          <a:xfrm>
            <a:off x="9362926" y="5799236"/>
            <a:ext cx="729704" cy="729704"/>
          </a:xfrm>
          <a:custGeom>
            <a:avLst/>
            <a:gdLst/>
            <a:ahLst/>
            <a:cxnLst/>
            <a:rect l="l" t="t" r="r" b="b"/>
            <a:pathLst>
              <a:path w="729704" h="729704">
                <a:moveTo>
                  <a:pt x="0" y="0"/>
                </a:moveTo>
                <a:lnTo>
                  <a:pt x="729704" y="0"/>
                </a:lnTo>
                <a:lnTo>
                  <a:pt x="729704" y="729704"/>
                </a:lnTo>
                <a:lnTo>
                  <a:pt x="0" y="729704"/>
                </a:lnTo>
                <a:lnTo>
                  <a:pt x="0" y="0"/>
                </a:lnTo>
                <a:close/>
              </a:path>
            </a:pathLst>
          </a:custGeom>
          <a:blipFill>
            <a:blip r:embed="rId6"/>
            <a:stretch>
              <a:fillRect/>
            </a:stretch>
          </a:blipFill>
        </p:spPr>
      </p:sp>
      <p:grpSp>
        <p:nvGrpSpPr>
          <p:cNvPr id="24" name="Group 24"/>
          <p:cNvGrpSpPr/>
          <p:nvPr/>
        </p:nvGrpSpPr>
        <p:grpSpPr>
          <a:xfrm>
            <a:off x="10384482" y="5748189"/>
            <a:ext cx="2711202" cy="429369"/>
            <a:chOff x="0" y="0"/>
            <a:chExt cx="3614937" cy="572492"/>
          </a:xfrm>
        </p:grpSpPr>
        <p:sp>
          <p:nvSpPr>
            <p:cNvPr id="25" name="Freeform 25"/>
            <p:cNvSpPr/>
            <p:nvPr/>
          </p:nvSpPr>
          <p:spPr>
            <a:xfrm>
              <a:off x="0" y="0"/>
              <a:ext cx="3614937" cy="572492"/>
            </a:xfrm>
            <a:custGeom>
              <a:avLst/>
              <a:gdLst/>
              <a:ahLst/>
              <a:cxnLst/>
              <a:rect l="l" t="t" r="r" b="b"/>
              <a:pathLst>
                <a:path w="3614937" h="572492">
                  <a:moveTo>
                    <a:pt x="0" y="0"/>
                  </a:moveTo>
                  <a:lnTo>
                    <a:pt x="3614937" y="0"/>
                  </a:lnTo>
                  <a:lnTo>
                    <a:pt x="3614937" y="572492"/>
                  </a:lnTo>
                  <a:lnTo>
                    <a:pt x="0" y="572492"/>
                  </a:lnTo>
                  <a:close/>
                </a:path>
              </a:pathLst>
            </a:custGeom>
            <a:solidFill>
              <a:srgbClr val="000000">
                <a:alpha val="0"/>
              </a:srgbClr>
            </a:solidFill>
          </p:spPr>
        </p:sp>
        <p:sp>
          <p:nvSpPr>
            <p:cNvPr id="26" name="TextBox 26"/>
            <p:cNvSpPr txBox="1"/>
            <p:nvPr/>
          </p:nvSpPr>
          <p:spPr>
            <a:xfrm>
              <a:off x="0" y="-9525"/>
              <a:ext cx="3614937" cy="582017"/>
            </a:xfrm>
            <a:prstGeom prst="rect">
              <a:avLst/>
            </a:prstGeom>
          </p:spPr>
          <p:txBody>
            <a:bodyPr lIns="0" tIns="0" rIns="0" bIns="0" rtlCol="0" anchor="t"/>
            <a:lstStyle/>
            <a:p>
              <a:pPr algn="l">
                <a:lnSpc>
                  <a:spcPts val="3374"/>
                </a:lnSpc>
              </a:pPr>
              <a:r>
                <a:rPr lang="en-US" sz="2687" b="1" spc="-53">
                  <a:solidFill>
                    <a:srgbClr val="272525"/>
                  </a:solidFill>
                  <a:latin typeface="Source Serif Pro Bold"/>
                  <a:ea typeface="Source Serif Pro Bold"/>
                  <a:cs typeface="Source Serif Pro Bold"/>
                  <a:sym typeface="Source Serif Pro Bold"/>
                </a:rPr>
                <a:t>Wi-Fi Module</a:t>
              </a:r>
            </a:p>
          </p:txBody>
        </p:sp>
      </p:grpSp>
      <p:grpSp>
        <p:nvGrpSpPr>
          <p:cNvPr id="27" name="Group 27"/>
          <p:cNvGrpSpPr/>
          <p:nvPr/>
        </p:nvGrpSpPr>
        <p:grpSpPr>
          <a:xfrm>
            <a:off x="10384482" y="6352580"/>
            <a:ext cx="2711202" cy="1868686"/>
            <a:chOff x="0" y="0"/>
            <a:chExt cx="3614937" cy="2491582"/>
          </a:xfrm>
        </p:grpSpPr>
        <p:sp>
          <p:nvSpPr>
            <p:cNvPr id="28" name="Freeform 28"/>
            <p:cNvSpPr/>
            <p:nvPr/>
          </p:nvSpPr>
          <p:spPr>
            <a:xfrm>
              <a:off x="0" y="0"/>
              <a:ext cx="3614937" cy="2491582"/>
            </a:xfrm>
            <a:custGeom>
              <a:avLst/>
              <a:gdLst/>
              <a:ahLst/>
              <a:cxnLst/>
              <a:rect l="l" t="t" r="r" b="b"/>
              <a:pathLst>
                <a:path w="3614937" h="2491582">
                  <a:moveTo>
                    <a:pt x="0" y="0"/>
                  </a:moveTo>
                  <a:lnTo>
                    <a:pt x="3614937" y="0"/>
                  </a:lnTo>
                  <a:lnTo>
                    <a:pt x="3614937" y="2491582"/>
                  </a:lnTo>
                  <a:lnTo>
                    <a:pt x="0" y="2491582"/>
                  </a:lnTo>
                  <a:close/>
                </a:path>
              </a:pathLst>
            </a:custGeom>
            <a:solidFill>
              <a:srgbClr val="000000">
                <a:alpha val="0"/>
              </a:srgbClr>
            </a:solidFill>
          </p:spPr>
        </p:sp>
        <p:sp>
          <p:nvSpPr>
            <p:cNvPr id="29" name="TextBox 29"/>
            <p:cNvSpPr txBox="1"/>
            <p:nvPr/>
          </p:nvSpPr>
          <p:spPr>
            <a:xfrm>
              <a:off x="0" y="-85725"/>
              <a:ext cx="3614937" cy="2577307"/>
            </a:xfrm>
            <a:prstGeom prst="rect">
              <a:avLst/>
            </a:prstGeom>
          </p:spPr>
          <p:txBody>
            <a:bodyPr lIns="0" tIns="0" rIns="0" bIns="0" rtlCol="0" anchor="t"/>
            <a:lstStyle/>
            <a:p>
              <a:pPr algn="l">
                <a:lnSpc>
                  <a:spcPts val="3624"/>
                </a:lnSpc>
              </a:pPr>
              <a:r>
                <a:rPr lang="en-US" sz="2249" spc="-46">
                  <a:solidFill>
                    <a:srgbClr val="272525"/>
                  </a:solidFill>
                  <a:latin typeface="Source Sans Pro"/>
                  <a:ea typeface="Source Sans Pro"/>
                  <a:cs typeface="Source Sans Pro"/>
                  <a:sym typeface="Source Sans Pro"/>
                </a:rPr>
                <a:t>Sends billing information to a central server for record-keeping.</a:t>
              </a:r>
            </a:p>
          </p:txBody>
        </p:sp>
      </p:grpSp>
      <p:sp>
        <p:nvSpPr>
          <p:cNvPr id="30" name="Freeform 30" descr="preencoded.png"/>
          <p:cNvSpPr/>
          <p:nvPr/>
        </p:nvSpPr>
        <p:spPr>
          <a:xfrm>
            <a:off x="13533536" y="5799236"/>
            <a:ext cx="729704" cy="729704"/>
          </a:xfrm>
          <a:custGeom>
            <a:avLst/>
            <a:gdLst/>
            <a:ahLst/>
            <a:cxnLst/>
            <a:rect l="l" t="t" r="r" b="b"/>
            <a:pathLst>
              <a:path w="729704" h="729704">
                <a:moveTo>
                  <a:pt x="0" y="0"/>
                </a:moveTo>
                <a:lnTo>
                  <a:pt x="729704" y="0"/>
                </a:lnTo>
                <a:lnTo>
                  <a:pt x="729704" y="729704"/>
                </a:lnTo>
                <a:lnTo>
                  <a:pt x="0" y="729704"/>
                </a:lnTo>
                <a:lnTo>
                  <a:pt x="0" y="0"/>
                </a:lnTo>
                <a:close/>
              </a:path>
            </a:pathLst>
          </a:custGeom>
          <a:blipFill>
            <a:blip r:embed="rId7"/>
            <a:stretch>
              <a:fillRect/>
            </a:stretch>
          </a:blipFill>
        </p:spPr>
      </p:sp>
      <p:grpSp>
        <p:nvGrpSpPr>
          <p:cNvPr id="31" name="Group 31"/>
          <p:cNvGrpSpPr/>
          <p:nvPr/>
        </p:nvGrpSpPr>
        <p:grpSpPr>
          <a:xfrm>
            <a:off x="14555092" y="5748189"/>
            <a:ext cx="2711202" cy="429369"/>
            <a:chOff x="0" y="0"/>
            <a:chExt cx="3614937" cy="572492"/>
          </a:xfrm>
        </p:grpSpPr>
        <p:sp>
          <p:nvSpPr>
            <p:cNvPr id="32" name="Freeform 32"/>
            <p:cNvSpPr/>
            <p:nvPr/>
          </p:nvSpPr>
          <p:spPr>
            <a:xfrm>
              <a:off x="0" y="0"/>
              <a:ext cx="3614937" cy="572492"/>
            </a:xfrm>
            <a:custGeom>
              <a:avLst/>
              <a:gdLst/>
              <a:ahLst/>
              <a:cxnLst/>
              <a:rect l="l" t="t" r="r" b="b"/>
              <a:pathLst>
                <a:path w="3614937" h="572492">
                  <a:moveTo>
                    <a:pt x="0" y="0"/>
                  </a:moveTo>
                  <a:lnTo>
                    <a:pt x="3614937" y="0"/>
                  </a:lnTo>
                  <a:lnTo>
                    <a:pt x="3614937" y="572492"/>
                  </a:lnTo>
                  <a:lnTo>
                    <a:pt x="0" y="572492"/>
                  </a:lnTo>
                  <a:close/>
                </a:path>
              </a:pathLst>
            </a:custGeom>
            <a:solidFill>
              <a:srgbClr val="000000">
                <a:alpha val="0"/>
              </a:srgbClr>
            </a:solidFill>
          </p:spPr>
        </p:sp>
        <p:sp>
          <p:nvSpPr>
            <p:cNvPr id="33" name="TextBox 33"/>
            <p:cNvSpPr txBox="1"/>
            <p:nvPr/>
          </p:nvSpPr>
          <p:spPr>
            <a:xfrm>
              <a:off x="0" y="-9525"/>
              <a:ext cx="3614937" cy="582017"/>
            </a:xfrm>
            <a:prstGeom prst="rect">
              <a:avLst/>
            </a:prstGeom>
          </p:spPr>
          <p:txBody>
            <a:bodyPr lIns="0" tIns="0" rIns="0" bIns="0" rtlCol="0" anchor="t"/>
            <a:lstStyle/>
            <a:p>
              <a:pPr algn="l">
                <a:lnSpc>
                  <a:spcPts val="3374"/>
                </a:lnSpc>
              </a:pPr>
              <a:r>
                <a:rPr lang="en-US" sz="2687" b="1" spc="-53">
                  <a:solidFill>
                    <a:srgbClr val="272525"/>
                  </a:solidFill>
                  <a:latin typeface="Source Serif Pro Bold"/>
                  <a:ea typeface="Source Serif Pro Bold"/>
                  <a:cs typeface="Source Serif Pro Bold"/>
                  <a:sym typeface="Source Serif Pro Bold"/>
                </a:rPr>
                <a:t>LCD Panel</a:t>
              </a:r>
            </a:p>
          </p:txBody>
        </p:sp>
      </p:grpSp>
      <p:grpSp>
        <p:nvGrpSpPr>
          <p:cNvPr id="34" name="Group 34"/>
          <p:cNvGrpSpPr/>
          <p:nvPr/>
        </p:nvGrpSpPr>
        <p:grpSpPr>
          <a:xfrm>
            <a:off x="14555092" y="6352580"/>
            <a:ext cx="2711202" cy="1401515"/>
            <a:chOff x="0" y="0"/>
            <a:chExt cx="3614937" cy="1868687"/>
          </a:xfrm>
        </p:grpSpPr>
        <p:sp>
          <p:nvSpPr>
            <p:cNvPr id="35" name="Freeform 35"/>
            <p:cNvSpPr/>
            <p:nvPr/>
          </p:nvSpPr>
          <p:spPr>
            <a:xfrm>
              <a:off x="0" y="0"/>
              <a:ext cx="3614937" cy="1868687"/>
            </a:xfrm>
            <a:custGeom>
              <a:avLst/>
              <a:gdLst/>
              <a:ahLst/>
              <a:cxnLst/>
              <a:rect l="l" t="t" r="r" b="b"/>
              <a:pathLst>
                <a:path w="3614937" h="1868687">
                  <a:moveTo>
                    <a:pt x="0" y="0"/>
                  </a:moveTo>
                  <a:lnTo>
                    <a:pt x="3614937" y="0"/>
                  </a:lnTo>
                  <a:lnTo>
                    <a:pt x="3614937" y="1868687"/>
                  </a:lnTo>
                  <a:lnTo>
                    <a:pt x="0" y="1868687"/>
                  </a:lnTo>
                  <a:close/>
                </a:path>
              </a:pathLst>
            </a:custGeom>
            <a:solidFill>
              <a:srgbClr val="000000">
                <a:alpha val="0"/>
              </a:srgbClr>
            </a:solidFill>
          </p:spPr>
        </p:sp>
        <p:sp>
          <p:nvSpPr>
            <p:cNvPr id="36" name="TextBox 36"/>
            <p:cNvSpPr txBox="1"/>
            <p:nvPr/>
          </p:nvSpPr>
          <p:spPr>
            <a:xfrm>
              <a:off x="0" y="-85725"/>
              <a:ext cx="3614937" cy="1954412"/>
            </a:xfrm>
            <a:prstGeom prst="rect">
              <a:avLst/>
            </a:prstGeom>
          </p:spPr>
          <p:txBody>
            <a:bodyPr lIns="0" tIns="0" rIns="0" bIns="0" rtlCol="0" anchor="t"/>
            <a:lstStyle/>
            <a:p>
              <a:pPr algn="l">
                <a:lnSpc>
                  <a:spcPts val="3624"/>
                </a:lnSpc>
              </a:pPr>
              <a:r>
                <a:rPr lang="en-US" sz="2249" spc="-46">
                  <a:solidFill>
                    <a:srgbClr val="272525"/>
                  </a:solidFill>
                  <a:latin typeface="Source Sans Pro"/>
                  <a:ea typeface="Source Sans Pro"/>
                  <a:cs typeface="Source Sans Pro"/>
                  <a:sym typeface="Source Sans Pro"/>
                </a:rPr>
                <a:t>Displays product information and billing details to the customer.</a:t>
              </a:r>
            </a:p>
          </p:txBody>
        </p:sp>
      </p:grpSp>
      <p:grpSp>
        <p:nvGrpSpPr>
          <p:cNvPr id="37" name="Group 37"/>
          <p:cNvGrpSpPr/>
          <p:nvPr/>
        </p:nvGrpSpPr>
        <p:grpSpPr>
          <a:xfrm>
            <a:off x="1021705" y="8549580"/>
            <a:ext cx="16244590" cy="934342"/>
            <a:chOff x="0" y="0"/>
            <a:chExt cx="21659453" cy="1245790"/>
          </a:xfrm>
        </p:grpSpPr>
        <p:sp>
          <p:nvSpPr>
            <p:cNvPr id="38" name="Freeform 38"/>
            <p:cNvSpPr/>
            <p:nvPr/>
          </p:nvSpPr>
          <p:spPr>
            <a:xfrm>
              <a:off x="0" y="0"/>
              <a:ext cx="21659453" cy="1245790"/>
            </a:xfrm>
            <a:custGeom>
              <a:avLst/>
              <a:gdLst/>
              <a:ahLst/>
              <a:cxnLst/>
              <a:rect l="l" t="t" r="r" b="b"/>
              <a:pathLst>
                <a:path w="21659453" h="1245790">
                  <a:moveTo>
                    <a:pt x="0" y="0"/>
                  </a:moveTo>
                  <a:lnTo>
                    <a:pt x="21659453" y="0"/>
                  </a:lnTo>
                  <a:lnTo>
                    <a:pt x="21659453" y="1245790"/>
                  </a:lnTo>
                  <a:lnTo>
                    <a:pt x="0" y="1245790"/>
                  </a:lnTo>
                  <a:close/>
                </a:path>
              </a:pathLst>
            </a:custGeom>
            <a:solidFill>
              <a:srgbClr val="000000">
                <a:alpha val="0"/>
              </a:srgbClr>
            </a:solidFill>
          </p:spPr>
        </p:sp>
        <p:sp>
          <p:nvSpPr>
            <p:cNvPr id="39" name="TextBox 39"/>
            <p:cNvSpPr txBox="1"/>
            <p:nvPr/>
          </p:nvSpPr>
          <p:spPr>
            <a:xfrm>
              <a:off x="0" y="-85725"/>
              <a:ext cx="21659453" cy="1331515"/>
            </a:xfrm>
            <a:prstGeom prst="rect">
              <a:avLst/>
            </a:prstGeom>
          </p:spPr>
          <p:txBody>
            <a:bodyPr lIns="0" tIns="0" rIns="0" bIns="0" rtlCol="0" anchor="t"/>
            <a:lstStyle/>
            <a:p>
              <a:pPr algn="l">
                <a:lnSpc>
                  <a:spcPts val="3624"/>
                </a:lnSpc>
              </a:pPr>
              <a:r>
                <a:rPr lang="en-US" sz="2249" spc="-46">
                  <a:solidFill>
                    <a:srgbClr val="272525"/>
                  </a:solidFill>
                  <a:latin typeface="Source Sans Pro"/>
                  <a:ea typeface="Source Sans Pro"/>
                  <a:cs typeface="Source Sans Pro"/>
                  <a:sym typeface="Source Sans Pro"/>
                </a:rPr>
                <a:t>The smart cart allows customers to add or remove items, view the final bill, and sends data to a central unit. This reduces shopping duration and avoids long queues at billing counters, enhancing the overall shopping experience.</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18288000" cy="2532161"/>
          </a:xfrm>
          <a:custGeom>
            <a:avLst/>
            <a:gdLst/>
            <a:ahLst/>
            <a:cxnLst/>
            <a:rect l="l" t="t" r="r" b="b"/>
            <a:pathLst>
              <a:path w="18288000" h="2532161">
                <a:moveTo>
                  <a:pt x="0" y="0"/>
                </a:moveTo>
                <a:lnTo>
                  <a:pt x="18288000" y="0"/>
                </a:lnTo>
                <a:lnTo>
                  <a:pt x="18288000" y="2532161"/>
                </a:lnTo>
                <a:lnTo>
                  <a:pt x="0" y="2532161"/>
                </a:lnTo>
                <a:lnTo>
                  <a:pt x="0" y="0"/>
                </a:lnTo>
                <a:close/>
              </a:path>
            </a:pathLst>
          </a:custGeom>
          <a:blipFill>
            <a:blip r:embed="rId3"/>
            <a:stretch>
              <a:fillRect t="-29" b="-29"/>
            </a:stretch>
          </a:blipFill>
        </p:spPr>
      </p:sp>
      <p:grpSp>
        <p:nvGrpSpPr>
          <p:cNvPr id="6" name="Group 6"/>
          <p:cNvGrpSpPr/>
          <p:nvPr/>
        </p:nvGrpSpPr>
        <p:grpSpPr>
          <a:xfrm>
            <a:off x="708869" y="3091160"/>
            <a:ext cx="7556152" cy="595759"/>
            <a:chOff x="0" y="0"/>
            <a:chExt cx="10074870" cy="794345"/>
          </a:xfrm>
        </p:grpSpPr>
        <p:sp>
          <p:nvSpPr>
            <p:cNvPr id="7" name="Freeform 7"/>
            <p:cNvSpPr/>
            <p:nvPr/>
          </p:nvSpPr>
          <p:spPr>
            <a:xfrm>
              <a:off x="0" y="0"/>
              <a:ext cx="10074870" cy="794345"/>
            </a:xfrm>
            <a:custGeom>
              <a:avLst/>
              <a:gdLst/>
              <a:ahLst/>
              <a:cxnLst/>
              <a:rect l="l" t="t" r="r" b="b"/>
              <a:pathLst>
                <a:path w="10074870" h="794345">
                  <a:moveTo>
                    <a:pt x="0" y="0"/>
                  </a:moveTo>
                  <a:lnTo>
                    <a:pt x="10074870" y="0"/>
                  </a:lnTo>
                  <a:lnTo>
                    <a:pt x="10074870" y="794345"/>
                  </a:lnTo>
                  <a:lnTo>
                    <a:pt x="0" y="794345"/>
                  </a:lnTo>
                  <a:close/>
                </a:path>
              </a:pathLst>
            </a:custGeom>
            <a:solidFill>
              <a:srgbClr val="000000">
                <a:alpha val="0"/>
              </a:srgbClr>
            </a:solidFill>
          </p:spPr>
        </p:sp>
        <p:sp>
          <p:nvSpPr>
            <p:cNvPr id="8" name="TextBox 8"/>
            <p:cNvSpPr txBox="1"/>
            <p:nvPr/>
          </p:nvSpPr>
          <p:spPr>
            <a:xfrm>
              <a:off x="0" y="-9525"/>
              <a:ext cx="10074870" cy="803870"/>
            </a:xfrm>
            <a:prstGeom prst="rect">
              <a:avLst/>
            </a:prstGeom>
          </p:spPr>
          <p:txBody>
            <a:bodyPr lIns="0" tIns="0" rIns="0" bIns="0" rtlCol="0" anchor="t"/>
            <a:lstStyle/>
            <a:p>
              <a:pPr algn="l">
                <a:lnSpc>
                  <a:spcPts val="4687"/>
                </a:lnSpc>
              </a:pPr>
              <a:r>
                <a:rPr lang="en-US" sz="3749" b="1" spc="-74">
                  <a:solidFill>
                    <a:srgbClr val="000000"/>
                  </a:solidFill>
                  <a:latin typeface="Source Serif Pro Bold"/>
                  <a:ea typeface="Source Serif Pro Bold"/>
                  <a:cs typeface="Source Serif Pro Bold"/>
                  <a:sym typeface="Source Serif Pro Bold"/>
                </a:rPr>
                <a:t>How the Smart Shopping Cart Works</a:t>
              </a:r>
            </a:p>
          </p:txBody>
        </p:sp>
      </p:grpSp>
      <p:sp>
        <p:nvSpPr>
          <p:cNvPr id="9" name="Freeform 9" descr="preencoded.png"/>
          <p:cNvSpPr/>
          <p:nvPr/>
        </p:nvSpPr>
        <p:spPr>
          <a:xfrm>
            <a:off x="708869" y="3990677"/>
            <a:ext cx="1012775" cy="1215330"/>
          </a:xfrm>
          <a:custGeom>
            <a:avLst/>
            <a:gdLst/>
            <a:ahLst/>
            <a:cxnLst/>
            <a:rect l="l" t="t" r="r" b="b"/>
            <a:pathLst>
              <a:path w="1012775" h="1215330">
                <a:moveTo>
                  <a:pt x="0" y="0"/>
                </a:moveTo>
                <a:lnTo>
                  <a:pt x="1012775" y="0"/>
                </a:lnTo>
                <a:lnTo>
                  <a:pt x="1012775" y="1215330"/>
                </a:lnTo>
                <a:lnTo>
                  <a:pt x="0" y="1215330"/>
                </a:lnTo>
                <a:lnTo>
                  <a:pt x="0" y="0"/>
                </a:lnTo>
                <a:close/>
              </a:path>
            </a:pathLst>
          </a:custGeom>
          <a:blipFill>
            <a:blip r:embed="rId4"/>
            <a:stretch>
              <a:fillRect t="-314" b="-314"/>
            </a:stretch>
          </a:blipFill>
        </p:spPr>
      </p:sp>
      <p:grpSp>
        <p:nvGrpSpPr>
          <p:cNvPr id="10" name="Group 10"/>
          <p:cNvGrpSpPr/>
          <p:nvPr/>
        </p:nvGrpSpPr>
        <p:grpSpPr>
          <a:xfrm>
            <a:off x="2025402" y="4193232"/>
            <a:ext cx="2383185" cy="297805"/>
            <a:chOff x="0" y="0"/>
            <a:chExt cx="3177580" cy="397073"/>
          </a:xfrm>
        </p:grpSpPr>
        <p:sp>
          <p:nvSpPr>
            <p:cNvPr id="11" name="Freeform 11"/>
            <p:cNvSpPr/>
            <p:nvPr/>
          </p:nvSpPr>
          <p:spPr>
            <a:xfrm>
              <a:off x="0" y="0"/>
              <a:ext cx="3177580" cy="397073"/>
            </a:xfrm>
            <a:custGeom>
              <a:avLst/>
              <a:gdLst/>
              <a:ahLst/>
              <a:cxnLst/>
              <a:rect l="l" t="t" r="r" b="b"/>
              <a:pathLst>
                <a:path w="3177580" h="397073">
                  <a:moveTo>
                    <a:pt x="0" y="0"/>
                  </a:moveTo>
                  <a:lnTo>
                    <a:pt x="3177580" y="0"/>
                  </a:lnTo>
                  <a:lnTo>
                    <a:pt x="3177580" y="397073"/>
                  </a:lnTo>
                  <a:lnTo>
                    <a:pt x="0" y="397073"/>
                  </a:lnTo>
                  <a:close/>
                </a:path>
              </a:pathLst>
            </a:custGeom>
            <a:solidFill>
              <a:srgbClr val="000000">
                <a:alpha val="0"/>
              </a:srgbClr>
            </a:solidFill>
          </p:spPr>
        </p:sp>
        <p:sp>
          <p:nvSpPr>
            <p:cNvPr id="12" name="TextBox 12"/>
            <p:cNvSpPr txBox="1"/>
            <p:nvPr/>
          </p:nvSpPr>
          <p:spPr>
            <a:xfrm>
              <a:off x="0" y="0"/>
              <a:ext cx="3177580" cy="397073"/>
            </a:xfrm>
            <a:prstGeom prst="rect">
              <a:avLst/>
            </a:prstGeom>
          </p:spPr>
          <p:txBody>
            <a:bodyPr lIns="0" tIns="0" rIns="0" bIns="0" rtlCol="0" anchor="t"/>
            <a:lstStyle/>
            <a:p>
              <a:pPr algn="l">
                <a:lnSpc>
                  <a:spcPts val="2312"/>
                </a:lnSpc>
              </a:pPr>
              <a:r>
                <a:rPr lang="en-US" sz="1874" b="1" spc="-37">
                  <a:solidFill>
                    <a:srgbClr val="272525"/>
                  </a:solidFill>
                  <a:latin typeface="Source Serif Pro Bold"/>
                  <a:ea typeface="Source Serif Pro Bold"/>
                  <a:cs typeface="Source Serif Pro Bold"/>
                  <a:sym typeface="Source Serif Pro Bold"/>
                </a:rPr>
                <a:t>RFID Tag Scan</a:t>
              </a:r>
            </a:p>
          </p:txBody>
        </p:sp>
      </p:grpSp>
      <p:grpSp>
        <p:nvGrpSpPr>
          <p:cNvPr id="13" name="Group 13"/>
          <p:cNvGrpSpPr/>
          <p:nvPr/>
        </p:nvGrpSpPr>
        <p:grpSpPr>
          <a:xfrm>
            <a:off x="2025402" y="4612481"/>
            <a:ext cx="15553730" cy="323999"/>
            <a:chOff x="0" y="0"/>
            <a:chExt cx="20738307" cy="431998"/>
          </a:xfrm>
        </p:grpSpPr>
        <p:sp>
          <p:nvSpPr>
            <p:cNvPr id="14" name="Freeform 14"/>
            <p:cNvSpPr/>
            <p:nvPr/>
          </p:nvSpPr>
          <p:spPr>
            <a:xfrm>
              <a:off x="0" y="0"/>
              <a:ext cx="20738306" cy="431998"/>
            </a:xfrm>
            <a:custGeom>
              <a:avLst/>
              <a:gdLst/>
              <a:ahLst/>
              <a:cxnLst/>
              <a:rect l="l" t="t" r="r" b="b"/>
              <a:pathLst>
                <a:path w="20738306" h="431998">
                  <a:moveTo>
                    <a:pt x="0" y="0"/>
                  </a:moveTo>
                  <a:lnTo>
                    <a:pt x="20738306" y="0"/>
                  </a:lnTo>
                  <a:lnTo>
                    <a:pt x="20738306" y="431998"/>
                  </a:lnTo>
                  <a:lnTo>
                    <a:pt x="0" y="431998"/>
                  </a:lnTo>
                  <a:close/>
                </a:path>
              </a:pathLst>
            </a:custGeom>
            <a:solidFill>
              <a:srgbClr val="000000">
                <a:alpha val="0"/>
              </a:srgbClr>
            </a:solidFill>
          </p:spPr>
        </p:sp>
        <p:sp>
          <p:nvSpPr>
            <p:cNvPr id="15" name="TextBox 15"/>
            <p:cNvSpPr txBox="1"/>
            <p:nvPr/>
          </p:nvSpPr>
          <p:spPr>
            <a:xfrm>
              <a:off x="0" y="-47625"/>
              <a:ext cx="20738307" cy="479623"/>
            </a:xfrm>
            <a:prstGeom prst="rect">
              <a:avLst/>
            </a:prstGeom>
          </p:spPr>
          <p:txBody>
            <a:bodyPr lIns="0" tIns="0" rIns="0" bIns="0" rtlCol="0" anchor="t"/>
            <a:lstStyle/>
            <a:p>
              <a:pPr algn="l">
                <a:lnSpc>
                  <a:spcPts val="2499"/>
                </a:lnSpc>
              </a:pPr>
              <a:r>
                <a:rPr lang="en-US" sz="1562" spc="-32">
                  <a:solidFill>
                    <a:srgbClr val="272525"/>
                  </a:solidFill>
                  <a:latin typeface="Source Sans Pro"/>
                  <a:ea typeface="Source Sans Pro"/>
                  <a:cs typeface="Source Sans Pro"/>
                  <a:sym typeface="Source Sans Pro"/>
                </a:rPr>
                <a:t>Customer places product near the scanning area.</a:t>
              </a:r>
            </a:p>
          </p:txBody>
        </p:sp>
      </p:grpSp>
      <p:sp>
        <p:nvSpPr>
          <p:cNvPr id="16" name="Freeform 16" descr="preencoded.png"/>
          <p:cNvSpPr/>
          <p:nvPr/>
        </p:nvSpPr>
        <p:spPr>
          <a:xfrm>
            <a:off x="708869" y="5206007"/>
            <a:ext cx="1012775" cy="1215330"/>
          </a:xfrm>
          <a:custGeom>
            <a:avLst/>
            <a:gdLst/>
            <a:ahLst/>
            <a:cxnLst/>
            <a:rect l="l" t="t" r="r" b="b"/>
            <a:pathLst>
              <a:path w="1012775" h="1215330">
                <a:moveTo>
                  <a:pt x="0" y="0"/>
                </a:moveTo>
                <a:lnTo>
                  <a:pt x="1012775" y="0"/>
                </a:lnTo>
                <a:lnTo>
                  <a:pt x="1012775" y="1215330"/>
                </a:lnTo>
                <a:lnTo>
                  <a:pt x="0" y="1215330"/>
                </a:lnTo>
                <a:lnTo>
                  <a:pt x="0" y="0"/>
                </a:lnTo>
                <a:close/>
              </a:path>
            </a:pathLst>
          </a:custGeom>
          <a:blipFill>
            <a:blip r:embed="rId5"/>
            <a:stretch>
              <a:fillRect t="-314" b="-314"/>
            </a:stretch>
          </a:blipFill>
        </p:spPr>
      </p:sp>
      <p:grpSp>
        <p:nvGrpSpPr>
          <p:cNvPr id="17" name="Group 17"/>
          <p:cNvGrpSpPr/>
          <p:nvPr/>
        </p:nvGrpSpPr>
        <p:grpSpPr>
          <a:xfrm>
            <a:off x="2025402" y="5408562"/>
            <a:ext cx="2383185" cy="297805"/>
            <a:chOff x="0" y="0"/>
            <a:chExt cx="3177580" cy="397073"/>
          </a:xfrm>
        </p:grpSpPr>
        <p:sp>
          <p:nvSpPr>
            <p:cNvPr id="18" name="Freeform 18"/>
            <p:cNvSpPr/>
            <p:nvPr/>
          </p:nvSpPr>
          <p:spPr>
            <a:xfrm>
              <a:off x="0" y="0"/>
              <a:ext cx="3177580" cy="397073"/>
            </a:xfrm>
            <a:custGeom>
              <a:avLst/>
              <a:gdLst/>
              <a:ahLst/>
              <a:cxnLst/>
              <a:rect l="l" t="t" r="r" b="b"/>
              <a:pathLst>
                <a:path w="3177580" h="397073">
                  <a:moveTo>
                    <a:pt x="0" y="0"/>
                  </a:moveTo>
                  <a:lnTo>
                    <a:pt x="3177580" y="0"/>
                  </a:lnTo>
                  <a:lnTo>
                    <a:pt x="3177580" y="397073"/>
                  </a:lnTo>
                  <a:lnTo>
                    <a:pt x="0" y="397073"/>
                  </a:lnTo>
                  <a:close/>
                </a:path>
              </a:pathLst>
            </a:custGeom>
            <a:solidFill>
              <a:srgbClr val="000000">
                <a:alpha val="0"/>
              </a:srgbClr>
            </a:solidFill>
          </p:spPr>
        </p:sp>
        <p:sp>
          <p:nvSpPr>
            <p:cNvPr id="19" name="TextBox 19"/>
            <p:cNvSpPr txBox="1"/>
            <p:nvPr/>
          </p:nvSpPr>
          <p:spPr>
            <a:xfrm>
              <a:off x="0" y="0"/>
              <a:ext cx="3177580" cy="397073"/>
            </a:xfrm>
            <a:prstGeom prst="rect">
              <a:avLst/>
            </a:prstGeom>
          </p:spPr>
          <p:txBody>
            <a:bodyPr lIns="0" tIns="0" rIns="0" bIns="0" rtlCol="0" anchor="t"/>
            <a:lstStyle/>
            <a:p>
              <a:pPr algn="l">
                <a:lnSpc>
                  <a:spcPts val="2312"/>
                </a:lnSpc>
              </a:pPr>
              <a:r>
                <a:rPr lang="en-US" sz="1874" b="1" spc="-37">
                  <a:solidFill>
                    <a:srgbClr val="272525"/>
                  </a:solidFill>
                  <a:latin typeface="Source Serif Pro Bold"/>
                  <a:ea typeface="Source Serif Pro Bold"/>
                  <a:cs typeface="Source Serif Pro Bold"/>
                  <a:sym typeface="Source Serif Pro Bold"/>
                </a:rPr>
                <a:t>Product Display</a:t>
              </a:r>
            </a:p>
          </p:txBody>
        </p:sp>
      </p:grpSp>
      <p:grpSp>
        <p:nvGrpSpPr>
          <p:cNvPr id="20" name="Group 20"/>
          <p:cNvGrpSpPr/>
          <p:nvPr/>
        </p:nvGrpSpPr>
        <p:grpSpPr>
          <a:xfrm>
            <a:off x="2025402" y="5827811"/>
            <a:ext cx="15553730" cy="323999"/>
            <a:chOff x="0" y="0"/>
            <a:chExt cx="20738307" cy="431998"/>
          </a:xfrm>
        </p:grpSpPr>
        <p:sp>
          <p:nvSpPr>
            <p:cNvPr id="21" name="Freeform 21"/>
            <p:cNvSpPr/>
            <p:nvPr/>
          </p:nvSpPr>
          <p:spPr>
            <a:xfrm>
              <a:off x="0" y="0"/>
              <a:ext cx="20738306" cy="431998"/>
            </a:xfrm>
            <a:custGeom>
              <a:avLst/>
              <a:gdLst/>
              <a:ahLst/>
              <a:cxnLst/>
              <a:rect l="l" t="t" r="r" b="b"/>
              <a:pathLst>
                <a:path w="20738306" h="431998">
                  <a:moveTo>
                    <a:pt x="0" y="0"/>
                  </a:moveTo>
                  <a:lnTo>
                    <a:pt x="20738306" y="0"/>
                  </a:lnTo>
                  <a:lnTo>
                    <a:pt x="20738306" y="431998"/>
                  </a:lnTo>
                  <a:lnTo>
                    <a:pt x="0" y="431998"/>
                  </a:lnTo>
                  <a:close/>
                </a:path>
              </a:pathLst>
            </a:custGeom>
            <a:solidFill>
              <a:srgbClr val="000000">
                <a:alpha val="0"/>
              </a:srgbClr>
            </a:solidFill>
          </p:spPr>
        </p:sp>
        <p:sp>
          <p:nvSpPr>
            <p:cNvPr id="22" name="TextBox 22"/>
            <p:cNvSpPr txBox="1"/>
            <p:nvPr/>
          </p:nvSpPr>
          <p:spPr>
            <a:xfrm>
              <a:off x="0" y="-47625"/>
              <a:ext cx="20738307" cy="479623"/>
            </a:xfrm>
            <a:prstGeom prst="rect">
              <a:avLst/>
            </a:prstGeom>
          </p:spPr>
          <p:txBody>
            <a:bodyPr lIns="0" tIns="0" rIns="0" bIns="0" rtlCol="0" anchor="t"/>
            <a:lstStyle/>
            <a:p>
              <a:pPr algn="l">
                <a:lnSpc>
                  <a:spcPts val="2499"/>
                </a:lnSpc>
              </a:pPr>
              <a:r>
                <a:rPr lang="en-US" sz="1562" spc="-32">
                  <a:solidFill>
                    <a:srgbClr val="272525"/>
                  </a:solidFill>
                  <a:latin typeface="Source Sans Pro"/>
                  <a:ea typeface="Source Sans Pro"/>
                  <a:cs typeface="Source Sans Pro"/>
                  <a:sym typeface="Source Sans Pro"/>
                </a:rPr>
                <a:t>Product name and cost are displayed on the LCD screen.</a:t>
              </a:r>
            </a:p>
          </p:txBody>
        </p:sp>
      </p:grpSp>
      <p:sp>
        <p:nvSpPr>
          <p:cNvPr id="23" name="Freeform 23" descr="preencoded.png"/>
          <p:cNvSpPr/>
          <p:nvPr/>
        </p:nvSpPr>
        <p:spPr>
          <a:xfrm>
            <a:off x="708869" y="6421339"/>
            <a:ext cx="1012775" cy="1215330"/>
          </a:xfrm>
          <a:custGeom>
            <a:avLst/>
            <a:gdLst/>
            <a:ahLst/>
            <a:cxnLst/>
            <a:rect l="l" t="t" r="r" b="b"/>
            <a:pathLst>
              <a:path w="1012775" h="1215330">
                <a:moveTo>
                  <a:pt x="0" y="0"/>
                </a:moveTo>
                <a:lnTo>
                  <a:pt x="1012775" y="0"/>
                </a:lnTo>
                <a:lnTo>
                  <a:pt x="1012775" y="1215330"/>
                </a:lnTo>
                <a:lnTo>
                  <a:pt x="0" y="1215330"/>
                </a:lnTo>
                <a:lnTo>
                  <a:pt x="0" y="0"/>
                </a:lnTo>
                <a:close/>
              </a:path>
            </a:pathLst>
          </a:custGeom>
          <a:blipFill>
            <a:blip r:embed="rId6"/>
            <a:stretch>
              <a:fillRect t="-314" b="-314"/>
            </a:stretch>
          </a:blipFill>
        </p:spPr>
      </p:sp>
      <p:grpSp>
        <p:nvGrpSpPr>
          <p:cNvPr id="24" name="Group 24"/>
          <p:cNvGrpSpPr/>
          <p:nvPr/>
        </p:nvGrpSpPr>
        <p:grpSpPr>
          <a:xfrm>
            <a:off x="2025402" y="6623894"/>
            <a:ext cx="2383185" cy="297805"/>
            <a:chOff x="0" y="0"/>
            <a:chExt cx="3177580" cy="397073"/>
          </a:xfrm>
        </p:grpSpPr>
        <p:sp>
          <p:nvSpPr>
            <p:cNvPr id="25" name="Freeform 25"/>
            <p:cNvSpPr/>
            <p:nvPr/>
          </p:nvSpPr>
          <p:spPr>
            <a:xfrm>
              <a:off x="0" y="0"/>
              <a:ext cx="3177580" cy="397073"/>
            </a:xfrm>
            <a:custGeom>
              <a:avLst/>
              <a:gdLst/>
              <a:ahLst/>
              <a:cxnLst/>
              <a:rect l="l" t="t" r="r" b="b"/>
              <a:pathLst>
                <a:path w="3177580" h="397073">
                  <a:moveTo>
                    <a:pt x="0" y="0"/>
                  </a:moveTo>
                  <a:lnTo>
                    <a:pt x="3177580" y="0"/>
                  </a:lnTo>
                  <a:lnTo>
                    <a:pt x="3177580" y="397073"/>
                  </a:lnTo>
                  <a:lnTo>
                    <a:pt x="0" y="397073"/>
                  </a:lnTo>
                  <a:close/>
                </a:path>
              </a:pathLst>
            </a:custGeom>
            <a:solidFill>
              <a:srgbClr val="000000">
                <a:alpha val="0"/>
              </a:srgbClr>
            </a:solidFill>
          </p:spPr>
        </p:sp>
        <p:sp>
          <p:nvSpPr>
            <p:cNvPr id="26" name="TextBox 26"/>
            <p:cNvSpPr txBox="1"/>
            <p:nvPr/>
          </p:nvSpPr>
          <p:spPr>
            <a:xfrm>
              <a:off x="0" y="0"/>
              <a:ext cx="3177580" cy="397073"/>
            </a:xfrm>
            <a:prstGeom prst="rect">
              <a:avLst/>
            </a:prstGeom>
          </p:spPr>
          <p:txBody>
            <a:bodyPr lIns="0" tIns="0" rIns="0" bIns="0" rtlCol="0" anchor="t"/>
            <a:lstStyle/>
            <a:p>
              <a:pPr algn="l">
                <a:lnSpc>
                  <a:spcPts val="2312"/>
                </a:lnSpc>
              </a:pPr>
              <a:r>
                <a:rPr lang="en-US" sz="1874" b="1" spc="-37">
                  <a:solidFill>
                    <a:srgbClr val="272525"/>
                  </a:solidFill>
                  <a:latin typeface="Source Serif Pro Bold"/>
                  <a:ea typeface="Source Serif Pro Bold"/>
                  <a:cs typeface="Source Serif Pro Bold"/>
                  <a:sym typeface="Source Serif Pro Bold"/>
                </a:rPr>
                <a:t>Add/Remove</a:t>
              </a:r>
            </a:p>
          </p:txBody>
        </p:sp>
      </p:grpSp>
      <p:grpSp>
        <p:nvGrpSpPr>
          <p:cNvPr id="27" name="Group 27"/>
          <p:cNvGrpSpPr/>
          <p:nvPr/>
        </p:nvGrpSpPr>
        <p:grpSpPr>
          <a:xfrm>
            <a:off x="2025402" y="7043142"/>
            <a:ext cx="15553730" cy="323999"/>
            <a:chOff x="0" y="0"/>
            <a:chExt cx="20738307" cy="431998"/>
          </a:xfrm>
        </p:grpSpPr>
        <p:sp>
          <p:nvSpPr>
            <p:cNvPr id="28" name="Freeform 28"/>
            <p:cNvSpPr/>
            <p:nvPr/>
          </p:nvSpPr>
          <p:spPr>
            <a:xfrm>
              <a:off x="0" y="0"/>
              <a:ext cx="20738306" cy="431998"/>
            </a:xfrm>
            <a:custGeom>
              <a:avLst/>
              <a:gdLst/>
              <a:ahLst/>
              <a:cxnLst/>
              <a:rect l="l" t="t" r="r" b="b"/>
              <a:pathLst>
                <a:path w="20738306" h="431998">
                  <a:moveTo>
                    <a:pt x="0" y="0"/>
                  </a:moveTo>
                  <a:lnTo>
                    <a:pt x="20738306" y="0"/>
                  </a:lnTo>
                  <a:lnTo>
                    <a:pt x="20738306" y="431998"/>
                  </a:lnTo>
                  <a:lnTo>
                    <a:pt x="0" y="431998"/>
                  </a:lnTo>
                  <a:close/>
                </a:path>
              </a:pathLst>
            </a:custGeom>
            <a:solidFill>
              <a:srgbClr val="000000">
                <a:alpha val="0"/>
              </a:srgbClr>
            </a:solidFill>
          </p:spPr>
        </p:sp>
        <p:sp>
          <p:nvSpPr>
            <p:cNvPr id="29" name="TextBox 29"/>
            <p:cNvSpPr txBox="1"/>
            <p:nvPr/>
          </p:nvSpPr>
          <p:spPr>
            <a:xfrm>
              <a:off x="0" y="-47625"/>
              <a:ext cx="20738307" cy="479623"/>
            </a:xfrm>
            <a:prstGeom prst="rect">
              <a:avLst/>
            </a:prstGeom>
          </p:spPr>
          <p:txBody>
            <a:bodyPr lIns="0" tIns="0" rIns="0" bIns="0" rtlCol="0" anchor="t"/>
            <a:lstStyle/>
            <a:p>
              <a:pPr algn="l">
                <a:lnSpc>
                  <a:spcPts val="2499"/>
                </a:lnSpc>
              </a:pPr>
              <a:r>
                <a:rPr lang="en-US" sz="1562" spc="-32">
                  <a:solidFill>
                    <a:srgbClr val="272525"/>
                  </a:solidFill>
                  <a:latin typeface="Source Sans Pro"/>
                  <a:ea typeface="Source Sans Pro"/>
                  <a:cs typeface="Source Sans Pro"/>
                  <a:sym typeface="Source Sans Pro"/>
                </a:rPr>
                <a:t>Customer uses buttons to add or remove items.</a:t>
              </a:r>
            </a:p>
          </p:txBody>
        </p:sp>
      </p:grpSp>
      <p:sp>
        <p:nvSpPr>
          <p:cNvPr id="30" name="Freeform 30" descr="preencoded.png"/>
          <p:cNvSpPr/>
          <p:nvPr/>
        </p:nvSpPr>
        <p:spPr>
          <a:xfrm>
            <a:off x="708869" y="7636669"/>
            <a:ext cx="1012775" cy="1215330"/>
          </a:xfrm>
          <a:custGeom>
            <a:avLst/>
            <a:gdLst/>
            <a:ahLst/>
            <a:cxnLst/>
            <a:rect l="l" t="t" r="r" b="b"/>
            <a:pathLst>
              <a:path w="1012775" h="1215330">
                <a:moveTo>
                  <a:pt x="0" y="0"/>
                </a:moveTo>
                <a:lnTo>
                  <a:pt x="1012775" y="0"/>
                </a:lnTo>
                <a:lnTo>
                  <a:pt x="1012775" y="1215330"/>
                </a:lnTo>
                <a:lnTo>
                  <a:pt x="0" y="1215330"/>
                </a:lnTo>
                <a:lnTo>
                  <a:pt x="0" y="0"/>
                </a:lnTo>
                <a:close/>
              </a:path>
            </a:pathLst>
          </a:custGeom>
          <a:blipFill>
            <a:blip r:embed="rId7"/>
            <a:stretch>
              <a:fillRect t="-314" b="-314"/>
            </a:stretch>
          </a:blipFill>
        </p:spPr>
      </p:sp>
      <p:grpSp>
        <p:nvGrpSpPr>
          <p:cNvPr id="31" name="Group 31"/>
          <p:cNvGrpSpPr/>
          <p:nvPr/>
        </p:nvGrpSpPr>
        <p:grpSpPr>
          <a:xfrm>
            <a:off x="2025402" y="7839224"/>
            <a:ext cx="2383185" cy="297805"/>
            <a:chOff x="0" y="0"/>
            <a:chExt cx="3177580" cy="397073"/>
          </a:xfrm>
        </p:grpSpPr>
        <p:sp>
          <p:nvSpPr>
            <p:cNvPr id="32" name="Freeform 32"/>
            <p:cNvSpPr/>
            <p:nvPr/>
          </p:nvSpPr>
          <p:spPr>
            <a:xfrm>
              <a:off x="0" y="0"/>
              <a:ext cx="3177580" cy="397073"/>
            </a:xfrm>
            <a:custGeom>
              <a:avLst/>
              <a:gdLst/>
              <a:ahLst/>
              <a:cxnLst/>
              <a:rect l="l" t="t" r="r" b="b"/>
              <a:pathLst>
                <a:path w="3177580" h="397073">
                  <a:moveTo>
                    <a:pt x="0" y="0"/>
                  </a:moveTo>
                  <a:lnTo>
                    <a:pt x="3177580" y="0"/>
                  </a:lnTo>
                  <a:lnTo>
                    <a:pt x="3177580" y="397073"/>
                  </a:lnTo>
                  <a:lnTo>
                    <a:pt x="0" y="397073"/>
                  </a:lnTo>
                  <a:close/>
                </a:path>
              </a:pathLst>
            </a:custGeom>
            <a:solidFill>
              <a:srgbClr val="000000">
                <a:alpha val="0"/>
              </a:srgbClr>
            </a:solidFill>
          </p:spPr>
        </p:sp>
        <p:sp>
          <p:nvSpPr>
            <p:cNvPr id="33" name="TextBox 33"/>
            <p:cNvSpPr txBox="1"/>
            <p:nvPr/>
          </p:nvSpPr>
          <p:spPr>
            <a:xfrm>
              <a:off x="0" y="0"/>
              <a:ext cx="3177580" cy="397073"/>
            </a:xfrm>
            <a:prstGeom prst="rect">
              <a:avLst/>
            </a:prstGeom>
          </p:spPr>
          <p:txBody>
            <a:bodyPr lIns="0" tIns="0" rIns="0" bIns="0" rtlCol="0" anchor="t"/>
            <a:lstStyle/>
            <a:p>
              <a:pPr algn="l">
                <a:lnSpc>
                  <a:spcPts val="2312"/>
                </a:lnSpc>
              </a:pPr>
              <a:r>
                <a:rPr lang="en-US" sz="1874" b="1" spc="-37">
                  <a:solidFill>
                    <a:srgbClr val="272525"/>
                  </a:solidFill>
                  <a:latin typeface="Source Serif Pro Bold"/>
                  <a:ea typeface="Source Serif Pro Bold"/>
                  <a:cs typeface="Source Serif Pro Bold"/>
                  <a:sym typeface="Source Serif Pro Bold"/>
                </a:rPr>
                <a:t>Final Billing</a:t>
              </a:r>
            </a:p>
          </p:txBody>
        </p:sp>
      </p:grpSp>
      <p:grpSp>
        <p:nvGrpSpPr>
          <p:cNvPr id="34" name="Group 34"/>
          <p:cNvGrpSpPr/>
          <p:nvPr/>
        </p:nvGrpSpPr>
        <p:grpSpPr>
          <a:xfrm>
            <a:off x="2025402" y="8258472"/>
            <a:ext cx="15553730" cy="323999"/>
            <a:chOff x="0" y="0"/>
            <a:chExt cx="20738307" cy="431998"/>
          </a:xfrm>
        </p:grpSpPr>
        <p:sp>
          <p:nvSpPr>
            <p:cNvPr id="35" name="Freeform 35"/>
            <p:cNvSpPr/>
            <p:nvPr/>
          </p:nvSpPr>
          <p:spPr>
            <a:xfrm>
              <a:off x="0" y="0"/>
              <a:ext cx="20738306" cy="431998"/>
            </a:xfrm>
            <a:custGeom>
              <a:avLst/>
              <a:gdLst/>
              <a:ahLst/>
              <a:cxnLst/>
              <a:rect l="l" t="t" r="r" b="b"/>
              <a:pathLst>
                <a:path w="20738306" h="431998">
                  <a:moveTo>
                    <a:pt x="0" y="0"/>
                  </a:moveTo>
                  <a:lnTo>
                    <a:pt x="20738306" y="0"/>
                  </a:lnTo>
                  <a:lnTo>
                    <a:pt x="20738306" y="431998"/>
                  </a:lnTo>
                  <a:lnTo>
                    <a:pt x="0" y="431998"/>
                  </a:lnTo>
                  <a:close/>
                </a:path>
              </a:pathLst>
            </a:custGeom>
            <a:solidFill>
              <a:srgbClr val="000000">
                <a:alpha val="0"/>
              </a:srgbClr>
            </a:solidFill>
          </p:spPr>
        </p:sp>
        <p:sp>
          <p:nvSpPr>
            <p:cNvPr id="36" name="TextBox 36"/>
            <p:cNvSpPr txBox="1"/>
            <p:nvPr/>
          </p:nvSpPr>
          <p:spPr>
            <a:xfrm>
              <a:off x="0" y="-47625"/>
              <a:ext cx="20738307" cy="479623"/>
            </a:xfrm>
            <a:prstGeom prst="rect">
              <a:avLst/>
            </a:prstGeom>
          </p:spPr>
          <p:txBody>
            <a:bodyPr lIns="0" tIns="0" rIns="0" bIns="0" rtlCol="0" anchor="t"/>
            <a:lstStyle/>
            <a:p>
              <a:pPr algn="l">
                <a:lnSpc>
                  <a:spcPts val="2499"/>
                </a:lnSpc>
              </a:pPr>
              <a:r>
                <a:rPr lang="en-US" sz="1562" spc="-32">
                  <a:solidFill>
                    <a:srgbClr val="272525"/>
                  </a:solidFill>
                  <a:latin typeface="Source Sans Pro"/>
                  <a:ea typeface="Source Sans Pro"/>
                  <a:cs typeface="Source Sans Pro"/>
                  <a:sym typeface="Source Sans Pro"/>
                </a:rPr>
                <a:t>Total bill is generated and sent to the central unit.</a:t>
              </a:r>
            </a:p>
          </p:txBody>
        </p:sp>
      </p:grpSp>
      <p:grpSp>
        <p:nvGrpSpPr>
          <p:cNvPr id="37" name="Group 37"/>
          <p:cNvGrpSpPr/>
          <p:nvPr/>
        </p:nvGrpSpPr>
        <p:grpSpPr>
          <a:xfrm>
            <a:off x="708869" y="9079855"/>
            <a:ext cx="16870264" cy="647997"/>
            <a:chOff x="0" y="0"/>
            <a:chExt cx="22493685" cy="863997"/>
          </a:xfrm>
        </p:grpSpPr>
        <p:sp>
          <p:nvSpPr>
            <p:cNvPr id="38" name="Freeform 38"/>
            <p:cNvSpPr/>
            <p:nvPr/>
          </p:nvSpPr>
          <p:spPr>
            <a:xfrm>
              <a:off x="0" y="0"/>
              <a:ext cx="22493684" cy="863997"/>
            </a:xfrm>
            <a:custGeom>
              <a:avLst/>
              <a:gdLst/>
              <a:ahLst/>
              <a:cxnLst/>
              <a:rect l="l" t="t" r="r" b="b"/>
              <a:pathLst>
                <a:path w="22493684" h="863997">
                  <a:moveTo>
                    <a:pt x="0" y="0"/>
                  </a:moveTo>
                  <a:lnTo>
                    <a:pt x="22493684" y="0"/>
                  </a:lnTo>
                  <a:lnTo>
                    <a:pt x="22493684" y="863997"/>
                  </a:lnTo>
                  <a:lnTo>
                    <a:pt x="0" y="863997"/>
                  </a:lnTo>
                  <a:close/>
                </a:path>
              </a:pathLst>
            </a:custGeom>
            <a:solidFill>
              <a:srgbClr val="000000">
                <a:alpha val="0"/>
              </a:srgbClr>
            </a:solidFill>
          </p:spPr>
        </p:sp>
        <p:sp>
          <p:nvSpPr>
            <p:cNvPr id="39" name="TextBox 39"/>
            <p:cNvSpPr txBox="1"/>
            <p:nvPr/>
          </p:nvSpPr>
          <p:spPr>
            <a:xfrm>
              <a:off x="0" y="-47625"/>
              <a:ext cx="22493685" cy="911622"/>
            </a:xfrm>
            <a:prstGeom prst="rect">
              <a:avLst/>
            </a:prstGeom>
          </p:spPr>
          <p:txBody>
            <a:bodyPr lIns="0" tIns="0" rIns="0" bIns="0" rtlCol="0" anchor="t"/>
            <a:lstStyle/>
            <a:p>
              <a:pPr algn="l">
                <a:lnSpc>
                  <a:spcPts val="2499"/>
                </a:lnSpc>
              </a:pPr>
              <a:r>
                <a:rPr lang="en-US" sz="1562" spc="-32">
                  <a:solidFill>
                    <a:srgbClr val="272525"/>
                  </a:solidFill>
                  <a:latin typeface="Source Sans Pro"/>
                  <a:ea typeface="Source Sans Pro"/>
                  <a:cs typeface="Source Sans Pro"/>
                  <a:sym typeface="Source Sans Pro"/>
                </a:rPr>
                <a:t>The process begins with scanning the RFID tag attached to a product. The RFID reader detects the unique identity number and sends the information to the microcontroller. The product name and cost are displayed on the LCD screen, and customers can add or remove items using push buttons.</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3"/>
            <a:stretch>
              <a:fillRect/>
            </a:stretch>
          </a:blipFill>
        </p:spPr>
      </p:sp>
      <p:grpSp>
        <p:nvGrpSpPr>
          <p:cNvPr id="6" name="Group 6"/>
          <p:cNvGrpSpPr/>
          <p:nvPr/>
        </p:nvGrpSpPr>
        <p:grpSpPr>
          <a:xfrm>
            <a:off x="7905155" y="850255"/>
            <a:ext cx="9335691" cy="1760041"/>
            <a:chOff x="0" y="0"/>
            <a:chExt cx="12447588" cy="2346722"/>
          </a:xfrm>
        </p:grpSpPr>
        <p:sp>
          <p:nvSpPr>
            <p:cNvPr id="7" name="Freeform 7"/>
            <p:cNvSpPr/>
            <p:nvPr/>
          </p:nvSpPr>
          <p:spPr>
            <a:xfrm>
              <a:off x="0" y="0"/>
              <a:ext cx="12447588" cy="2346722"/>
            </a:xfrm>
            <a:custGeom>
              <a:avLst/>
              <a:gdLst/>
              <a:ahLst/>
              <a:cxnLst/>
              <a:rect l="l" t="t" r="r" b="b"/>
              <a:pathLst>
                <a:path w="12447588" h="2346722">
                  <a:moveTo>
                    <a:pt x="0" y="0"/>
                  </a:moveTo>
                  <a:lnTo>
                    <a:pt x="12447588" y="0"/>
                  </a:lnTo>
                  <a:lnTo>
                    <a:pt x="12447588" y="2346722"/>
                  </a:lnTo>
                  <a:lnTo>
                    <a:pt x="0" y="2346722"/>
                  </a:lnTo>
                  <a:close/>
                </a:path>
              </a:pathLst>
            </a:custGeom>
            <a:solidFill>
              <a:srgbClr val="000000">
                <a:alpha val="0"/>
              </a:srgbClr>
            </a:solidFill>
          </p:spPr>
        </p:sp>
        <p:sp>
          <p:nvSpPr>
            <p:cNvPr id="8" name="TextBox 8"/>
            <p:cNvSpPr txBox="1"/>
            <p:nvPr/>
          </p:nvSpPr>
          <p:spPr>
            <a:xfrm>
              <a:off x="0" y="-19050"/>
              <a:ext cx="12447588" cy="2365772"/>
            </a:xfrm>
            <a:prstGeom prst="rect">
              <a:avLst/>
            </a:prstGeom>
          </p:spPr>
          <p:txBody>
            <a:bodyPr lIns="0" tIns="0" rIns="0" bIns="0" rtlCol="0" anchor="t"/>
            <a:lstStyle/>
            <a:p>
              <a:pPr algn="l">
                <a:lnSpc>
                  <a:spcPts val="6875"/>
                </a:lnSpc>
              </a:pPr>
              <a:r>
                <a:rPr lang="en-US" sz="5500" b="1" spc="-111">
                  <a:solidFill>
                    <a:srgbClr val="000000"/>
                  </a:solidFill>
                  <a:latin typeface="Source Serif Pro Bold"/>
                  <a:ea typeface="Source Serif Pro Bold"/>
                  <a:cs typeface="Source Serif Pro Bold"/>
                  <a:sym typeface="Source Serif Pro Bold"/>
                </a:rPr>
                <a:t>Benefits of the Smart Shopping Cart</a:t>
              </a:r>
            </a:p>
          </p:txBody>
        </p:sp>
      </p:grpSp>
      <p:grpSp>
        <p:nvGrpSpPr>
          <p:cNvPr id="9" name="Group 9"/>
          <p:cNvGrpSpPr/>
          <p:nvPr/>
        </p:nvGrpSpPr>
        <p:grpSpPr>
          <a:xfrm>
            <a:off x="7900392" y="3390751"/>
            <a:ext cx="682675" cy="682675"/>
            <a:chOff x="0" y="0"/>
            <a:chExt cx="910233" cy="910233"/>
          </a:xfrm>
        </p:grpSpPr>
        <p:sp>
          <p:nvSpPr>
            <p:cNvPr id="10" name="Freeform 10"/>
            <p:cNvSpPr/>
            <p:nvPr/>
          </p:nvSpPr>
          <p:spPr>
            <a:xfrm>
              <a:off x="6350" y="6350"/>
              <a:ext cx="897509" cy="897509"/>
            </a:xfrm>
            <a:custGeom>
              <a:avLst/>
              <a:gdLst/>
              <a:ahLst/>
              <a:cxnLst/>
              <a:rect l="l" t="t" r="r" b="b"/>
              <a:pathLst>
                <a:path w="897509" h="897509">
                  <a:moveTo>
                    <a:pt x="0" y="167513"/>
                  </a:moveTo>
                  <a:cubicBezTo>
                    <a:pt x="0" y="75057"/>
                    <a:pt x="75057" y="0"/>
                    <a:pt x="167513" y="0"/>
                  </a:cubicBezTo>
                  <a:lnTo>
                    <a:pt x="729996" y="0"/>
                  </a:lnTo>
                  <a:cubicBezTo>
                    <a:pt x="822579" y="0"/>
                    <a:pt x="897509" y="75057"/>
                    <a:pt x="897509" y="167513"/>
                  </a:cubicBezTo>
                  <a:lnTo>
                    <a:pt x="897509" y="729996"/>
                  </a:lnTo>
                  <a:cubicBezTo>
                    <a:pt x="897509" y="822579"/>
                    <a:pt x="822452" y="897509"/>
                    <a:pt x="729996" y="897509"/>
                  </a:cubicBezTo>
                  <a:lnTo>
                    <a:pt x="167513" y="897509"/>
                  </a:lnTo>
                  <a:cubicBezTo>
                    <a:pt x="75057" y="897509"/>
                    <a:pt x="0" y="822452"/>
                    <a:pt x="0" y="729996"/>
                  </a:cubicBezTo>
                  <a:close/>
                </a:path>
              </a:pathLst>
            </a:custGeom>
            <a:solidFill>
              <a:srgbClr val="F0D4F7"/>
            </a:solidFill>
          </p:spPr>
        </p:sp>
        <p:sp>
          <p:nvSpPr>
            <p:cNvPr id="11" name="Freeform 11"/>
            <p:cNvSpPr/>
            <p:nvPr/>
          </p:nvSpPr>
          <p:spPr>
            <a:xfrm>
              <a:off x="0" y="0"/>
              <a:ext cx="910209" cy="910209"/>
            </a:xfrm>
            <a:custGeom>
              <a:avLst/>
              <a:gdLst/>
              <a:ahLst/>
              <a:cxnLst/>
              <a:rect l="l" t="t" r="r" b="b"/>
              <a:pathLst>
                <a:path w="910209" h="910209">
                  <a:moveTo>
                    <a:pt x="0" y="173863"/>
                  </a:moveTo>
                  <a:cubicBezTo>
                    <a:pt x="0" y="77851"/>
                    <a:pt x="77851" y="0"/>
                    <a:pt x="173863" y="0"/>
                  </a:cubicBezTo>
                  <a:lnTo>
                    <a:pt x="736346" y="0"/>
                  </a:lnTo>
                  <a:lnTo>
                    <a:pt x="736346" y="6350"/>
                  </a:lnTo>
                  <a:lnTo>
                    <a:pt x="736346" y="0"/>
                  </a:lnTo>
                  <a:lnTo>
                    <a:pt x="736346" y="6350"/>
                  </a:lnTo>
                  <a:lnTo>
                    <a:pt x="736346" y="0"/>
                  </a:lnTo>
                  <a:cubicBezTo>
                    <a:pt x="832358" y="0"/>
                    <a:pt x="910209" y="77851"/>
                    <a:pt x="910209" y="173863"/>
                  </a:cubicBezTo>
                  <a:lnTo>
                    <a:pt x="910209" y="736346"/>
                  </a:lnTo>
                  <a:lnTo>
                    <a:pt x="903859" y="736346"/>
                  </a:lnTo>
                  <a:lnTo>
                    <a:pt x="910209" y="736346"/>
                  </a:lnTo>
                  <a:cubicBezTo>
                    <a:pt x="910209" y="832358"/>
                    <a:pt x="832358" y="910209"/>
                    <a:pt x="736346" y="910209"/>
                  </a:cubicBezTo>
                  <a:lnTo>
                    <a:pt x="736346" y="903859"/>
                  </a:lnTo>
                  <a:lnTo>
                    <a:pt x="736346" y="910209"/>
                  </a:lnTo>
                  <a:lnTo>
                    <a:pt x="173863" y="910209"/>
                  </a:lnTo>
                  <a:lnTo>
                    <a:pt x="173863" y="903859"/>
                  </a:lnTo>
                  <a:lnTo>
                    <a:pt x="173863" y="910209"/>
                  </a:lnTo>
                  <a:cubicBezTo>
                    <a:pt x="77851" y="910209"/>
                    <a:pt x="0" y="832358"/>
                    <a:pt x="0" y="736346"/>
                  </a:cubicBezTo>
                  <a:lnTo>
                    <a:pt x="0" y="173863"/>
                  </a:lnTo>
                  <a:lnTo>
                    <a:pt x="6350" y="173863"/>
                  </a:lnTo>
                  <a:lnTo>
                    <a:pt x="0" y="173863"/>
                  </a:lnTo>
                  <a:moveTo>
                    <a:pt x="12700" y="173863"/>
                  </a:moveTo>
                  <a:lnTo>
                    <a:pt x="12700" y="736346"/>
                  </a:lnTo>
                  <a:lnTo>
                    <a:pt x="6350" y="736346"/>
                  </a:lnTo>
                  <a:lnTo>
                    <a:pt x="12700" y="736346"/>
                  </a:lnTo>
                  <a:cubicBezTo>
                    <a:pt x="12700" y="825373"/>
                    <a:pt x="84836" y="897509"/>
                    <a:pt x="173863" y="897509"/>
                  </a:cubicBezTo>
                  <a:lnTo>
                    <a:pt x="736346" y="897509"/>
                  </a:lnTo>
                  <a:cubicBezTo>
                    <a:pt x="825373" y="897509"/>
                    <a:pt x="897509" y="825373"/>
                    <a:pt x="897509" y="736346"/>
                  </a:cubicBezTo>
                  <a:lnTo>
                    <a:pt x="897509" y="173863"/>
                  </a:lnTo>
                  <a:lnTo>
                    <a:pt x="903859" y="173863"/>
                  </a:lnTo>
                  <a:lnTo>
                    <a:pt x="897509" y="173863"/>
                  </a:lnTo>
                  <a:cubicBezTo>
                    <a:pt x="897509" y="84836"/>
                    <a:pt x="825373" y="12700"/>
                    <a:pt x="736346" y="12700"/>
                  </a:cubicBezTo>
                  <a:lnTo>
                    <a:pt x="173863" y="12700"/>
                  </a:lnTo>
                  <a:lnTo>
                    <a:pt x="173863" y="6350"/>
                  </a:lnTo>
                  <a:lnTo>
                    <a:pt x="173863" y="12700"/>
                  </a:lnTo>
                  <a:cubicBezTo>
                    <a:pt x="84836" y="12700"/>
                    <a:pt x="12700" y="84836"/>
                    <a:pt x="12700" y="173863"/>
                  </a:cubicBezTo>
                  <a:close/>
                </a:path>
              </a:pathLst>
            </a:custGeom>
            <a:solidFill>
              <a:srgbClr val="D6BADD"/>
            </a:solidFill>
          </p:spPr>
        </p:sp>
      </p:grpSp>
      <p:sp>
        <p:nvSpPr>
          <p:cNvPr id="12" name="Freeform 12" descr="preencoded.png"/>
          <p:cNvSpPr/>
          <p:nvPr/>
        </p:nvSpPr>
        <p:spPr>
          <a:xfrm>
            <a:off x="8030467" y="3467992"/>
            <a:ext cx="422374" cy="528042"/>
          </a:xfrm>
          <a:custGeom>
            <a:avLst/>
            <a:gdLst/>
            <a:ahLst/>
            <a:cxnLst/>
            <a:rect l="l" t="t" r="r" b="b"/>
            <a:pathLst>
              <a:path w="422374" h="528042">
                <a:moveTo>
                  <a:pt x="0" y="0"/>
                </a:moveTo>
                <a:lnTo>
                  <a:pt x="422374" y="0"/>
                </a:lnTo>
                <a:lnTo>
                  <a:pt x="422374" y="528043"/>
                </a:lnTo>
                <a:lnTo>
                  <a:pt x="0" y="528043"/>
                </a:lnTo>
                <a:lnTo>
                  <a:pt x="0" y="0"/>
                </a:lnTo>
                <a:close/>
              </a:path>
            </a:pathLst>
          </a:custGeom>
          <a:blipFill>
            <a:blip r:embed="rId4"/>
            <a:stretch>
              <a:fillRect l="-7" r="-7"/>
            </a:stretch>
          </a:blipFill>
        </p:spPr>
      </p:sp>
      <p:grpSp>
        <p:nvGrpSpPr>
          <p:cNvPr id="13" name="Group 13"/>
          <p:cNvGrpSpPr/>
          <p:nvPr/>
        </p:nvGrpSpPr>
        <p:grpSpPr>
          <a:xfrm>
            <a:off x="8877449" y="3395514"/>
            <a:ext cx="3520231" cy="439936"/>
            <a:chOff x="0" y="0"/>
            <a:chExt cx="4693642" cy="586582"/>
          </a:xfrm>
        </p:grpSpPr>
        <p:sp>
          <p:nvSpPr>
            <p:cNvPr id="14" name="Freeform 14"/>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5" name="TextBox 15"/>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272525"/>
                  </a:solidFill>
                  <a:latin typeface="Source Serif Pro Bold"/>
                  <a:ea typeface="Source Serif Pro Bold"/>
                  <a:cs typeface="Source Serif Pro Bold"/>
                  <a:sym typeface="Source Serif Pro Bold"/>
                </a:rPr>
                <a:t>Reduced Wait Times</a:t>
              </a:r>
            </a:p>
          </p:txBody>
        </p:sp>
      </p:grpSp>
      <p:grpSp>
        <p:nvGrpSpPr>
          <p:cNvPr id="16" name="Group 16"/>
          <p:cNvGrpSpPr/>
          <p:nvPr/>
        </p:nvGrpSpPr>
        <p:grpSpPr>
          <a:xfrm>
            <a:off x="8877449" y="4014936"/>
            <a:ext cx="3545979" cy="957560"/>
            <a:chOff x="0" y="0"/>
            <a:chExt cx="4727972" cy="1276747"/>
          </a:xfrm>
        </p:grpSpPr>
        <p:sp>
          <p:nvSpPr>
            <p:cNvPr id="17" name="Freeform 17"/>
            <p:cNvSpPr/>
            <p:nvPr/>
          </p:nvSpPr>
          <p:spPr>
            <a:xfrm>
              <a:off x="0" y="0"/>
              <a:ext cx="4727972" cy="1276747"/>
            </a:xfrm>
            <a:custGeom>
              <a:avLst/>
              <a:gdLst/>
              <a:ahLst/>
              <a:cxnLst/>
              <a:rect l="l" t="t" r="r" b="b"/>
              <a:pathLst>
                <a:path w="4727972" h="1276747">
                  <a:moveTo>
                    <a:pt x="0" y="0"/>
                  </a:moveTo>
                  <a:lnTo>
                    <a:pt x="4727972" y="0"/>
                  </a:lnTo>
                  <a:lnTo>
                    <a:pt x="4727972" y="1276747"/>
                  </a:lnTo>
                  <a:lnTo>
                    <a:pt x="0" y="1276747"/>
                  </a:lnTo>
                  <a:close/>
                </a:path>
              </a:pathLst>
            </a:custGeom>
            <a:solidFill>
              <a:srgbClr val="000000">
                <a:alpha val="0"/>
              </a:srgbClr>
            </a:solidFill>
          </p:spPr>
        </p:sp>
        <p:sp>
          <p:nvSpPr>
            <p:cNvPr id="18" name="TextBox 18"/>
            <p:cNvSpPr txBox="1"/>
            <p:nvPr/>
          </p:nvSpPr>
          <p:spPr>
            <a:xfrm>
              <a:off x="0" y="-95250"/>
              <a:ext cx="4727972"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Faster checkout process with automatic billing.</a:t>
              </a:r>
            </a:p>
          </p:txBody>
        </p:sp>
      </p:grpSp>
      <p:grpSp>
        <p:nvGrpSpPr>
          <p:cNvPr id="19" name="Group 19"/>
          <p:cNvGrpSpPr/>
          <p:nvPr/>
        </p:nvGrpSpPr>
        <p:grpSpPr>
          <a:xfrm>
            <a:off x="12717810" y="3390751"/>
            <a:ext cx="682675" cy="682675"/>
            <a:chOff x="0" y="0"/>
            <a:chExt cx="910233" cy="910233"/>
          </a:xfrm>
        </p:grpSpPr>
        <p:sp>
          <p:nvSpPr>
            <p:cNvPr id="20" name="Freeform 20"/>
            <p:cNvSpPr/>
            <p:nvPr/>
          </p:nvSpPr>
          <p:spPr>
            <a:xfrm>
              <a:off x="6350" y="6350"/>
              <a:ext cx="897509" cy="897509"/>
            </a:xfrm>
            <a:custGeom>
              <a:avLst/>
              <a:gdLst/>
              <a:ahLst/>
              <a:cxnLst/>
              <a:rect l="l" t="t" r="r" b="b"/>
              <a:pathLst>
                <a:path w="897509" h="897509">
                  <a:moveTo>
                    <a:pt x="0" y="167513"/>
                  </a:moveTo>
                  <a:cubicBezTo>
                    <a:pt x="0" y="75057"/>
                    <a:pt x="75057" y="0"/>
                    <a:pt x="167513" y="0"/>
                  </a:cubicBezTo>
                  <a:lnTo>
                    <a:pt x="729996" y="0"/>
                  </a:lnTo>
                  <a:cubicBezTo>
                    <a:pt x="822579" y="0"/>
                    <a:pt x="897509" y="75057"/>
                    <a:pt x="897509" y="167513"/>
                  </a:cubicBezTo>
                  <a:lnTo>
                    <a:pt x="897509" y="729996"/>
                  </a:lnTo>
                  <a:cubicBezTo>
                    <a:pt x="897509" y="822579"/>
                    <a:pt x="822452" y="897509"/>
                    <a:pt x="729996" y="897509"/>
                  </a:cubicBezTo>
                  <a:lnTo>
                    <a:pt x="167513" y="897509"/>
                  </a:lnTo>
                  <a:cubicBezTo>
                    <a:pt x="75057" y="897509"/>
                    <a:pt x="0" y="822452"/>
                    <a:pt x="0" y="729996"/>
                  </a:cubicBezTo>
                  <a:close/>
                </a:path>
              </a:pathLst>
            </a:custGeom>
            <a:solidFill>
              <a:srgbClr val="F0D4F7"/>
            </a:solidFill>
          </p:spPr>
        </p:sp>
        <p:sp>
          <p:nvSpPr>
            <p:cNvPr id="21" name="Freeform 21"/>
            <p:cNvSpPr/>
            <p:nvPr/>
          </p:nvSpPr>
          <p:spPr>
            <a:xfrm>
              <a:off x="0" y="0"/>
              <a:ext cx="910209" cy="910209"/>
            </a:xfrm>
            <a:custGeom>
              <a:avLst/>
              <a:gdLst/>
              <a:ahLst/>
              <a:cxnLst/>
              <a:rect l="l" t="t" r="r" b="b"/>
              <a:pathLst>
                <a:path w="910209" h="910209">
                  <a:moveTo>
                    <a:pt x="0" y="173863"/>
                  </a:moveTo>
                  <a:cubicBezTo>
                    <a:pt x="0" y="77851"/>
                    <a:pt x="77851" y="0"/>
                    <a:pt x="173863" y="0"/>
                  </a:cubicBezTo>
                  <a:lnTo>
                    <a:pt x="736346" y="0"/>
                  </a:lnTo>
                  <a:lnTo>
                    <a:pt x="736346" y="6350"/>
                  </a:lnTo>
                  <a:lnTo>
                    <a:pt x="736346" y="0"/>
                  </a:lnTo>
                  <a:lnTo>
                    <a:pt x="736346" y="6350"/>
                  </a:lnTo>
                  <a:lnTo>
                    <a:pt x="736346" y="0"/>
                  </a:lnTo>
                  <a:cubicBezTo>
                    <a:pt x="832358" y="0"/>
                    <a:pt x="910209" y="77851"/>
                    <a:pt x="910209" y="173863"/>
                  </a:cubicBezTo>
                  <a:lnTo>
                    <a:pt x="910209" y="736346"/>
                  </a:lnTo>
                  <a:lnTo>
                    <a:pt x="903859" y="736346"/>
                  </a:lnTo>
                  <a:lnTo>
                    <a:pt x="910209" y="736346"/>
                  </a:lnTo>
                  <a:cubicBezTo>
                    <a:pt x="910209" y="832358"/>
                    <a:pt x="832358" y="910209"/>
                    <a:pt x="736346" y="910209"/>
                  </a:cubicBezTo>
                  <a:lnTo>
                    <a:pt x="736346" y="903859"/>
                  </a:lnTo>
                  <a:lnTo>
                    <a:pt x="736346" y="910209"/>
                  </a:lnTo>
                  <a:lnTo>
                    <a:pt x="173863" y="910209"/>
                  </a:lnTo>
                  <a:lnTo>
                    <a:pt x="173863" y="903859"/>
                  </a:lnTo>
                  <a:lnTo>
                    <a:pt x="173863" y="910209"/>
                  </a:lnTo>
                  <a:cubicBezTo>
                    <a:pt x="77851" y="910209"/>
                    <a:pt x="0" y="832358"/>
                    <a:pt x="0" y="736346"/>
                  </a:cubicBezTo>
                  <a:lnTo>
                    <a:pt x="0" y="173863"/>
                  </a:lnTo>
                  <a:lnTo>
                    <a:pt x="6350" y="173863"/>
                  </a:lnTo>
                  <a:lnTo>
                    <a:pt x="0" y="173863"/>
                  </a:lnTo>
                  <a:moveTo>
                    <a:pt x="12700" y="173863"/>
                  </a:moveTo>
                  <a:lnTo>
                    <a:pt x="12700" y="736346"/>
                  </a:lnTo>
                  <a:lnTo>
                    <a:pt x="6350" y="736346"/>
                  </a:lnTo>
                  <a:lnTo>
                    <a:pt x="12700" y="736346"/>
                  </a:lnTo>
                  <a:cubicBezTo>
                    <a:pt x="12700" y="825373"/>
                    <a:pt x="84836" y="897509"/>
                    <a:pt x="173863" y="897509"/>
                  </a:cubicBezTo>
                  <a:lnTo>
                    <a:pt x="736346" y="897509"/>
                  </a:lnTo>
                  <a:cubicBezTo>
                    <a:pt x="825373" y="897509"/>
                    <a:pt x="897509" y="825373"/>
                    <a:pt x="897509" y="736346"/>
                  </a:cubicBezTo>
                  <a:lnTo>
                    <a:pt x="897509" y="173863"/>
                  </a:lnTo>
                  <a:lnTo>
                    <a:pt x="903859" y="173863"/>
                  </a:lnTo>
                  <a:lnTo>
                    <a:pt x="897509" y="173863"/>
                  </a:lnTo>
                  <a:cubicBezTo>
                    <a:pt x="897509" y="84836"/>
                    <a:pt x="825373" y="12700"/>
                    <a:pt x="736346" y="12700"/>
                  </a:cubicBezTo>
                  <a:lnTo>
                    <a:pt x="173863" y="12700"/>
                  </a:lnTo>
                  <a:lnTo>
                    <a:pt x="173863" y="6350"/>
                  </a:lnTo>
                  <a:lnTo>
                    <a:pt x="173863" y="12700"/>
                  </a:lnTo>
                  <a:cubicBezTo>
                    <a:pt x="84836" y="12700"/>
                    <a:pt x="12700" y="84836"/>
                    <a:pt x="12700" y="173863"/>
                  </a:cubicBezTo>
                  <a:close/>
                </a:path>
              </a:pathLst>
            </a:custGeom>
            <a:solidFill>
              <a:srgbClr val="D6BADD"/>
            </a:solidFill>
          </p:spPr>
        </p:sp>
      </p:grpSp>
      <p:sp>
        <p:nvSpPr>
          <p:cNvPr id="22" name="Freeform 22" descr="preencoded.png"/>
          <p:cNvSpPr/>
          <p:nvPr/>
        </p:nvSpPr>
        <p:spPr>
          <a:xfrm>
            <a:off x="12847885" y="3467992"/>
            <a:ext cx="422374" cy="528042"/>
          </a:xfrm>
          <a:custGeom>
            <a:avLst/>
            <a:gdLst/>
            <a:ahLst/>
            <a:cxnLst/>
            <a:rect l="l" t="t" r="r" b="b"/>
            <a:pathLst>
              <a:path w="422374" h="528042">
                <a:moveTo>
                  <a:pt x="0" y="0"/>
                </a:moveTo>
                <a:lnTo>
                  <a:pt x="422374" y="0"/>
                </a:lnTo>
                <a:lnTo>
                  <a:pt x="422374" y="528043"/>
                </a:lnTo>
                <a:lnTo>
                  <a:pt x="0" y="528043"/>
                </a:lnTo>
                <a:lnTo>
                  <a:pt x="0" y="0"/>
                </a:lnTo>
                <a:close/>
              </a:path>
            </a:pathLst>
          </a:custGeom>
          <a:blipFill>
            <a:blip r:embed="rId5"/>
            <a:stretch>
              <a:fillRect l="-7" r="-7"/>
            </a:stretch>
          </a:blipFill>
        </p:spPr>
      </p:sp>
      <p:grpSp>
        <p:nvGrpSpPr>
          <p:cNvPr id="23" name="Group 23"/>
          <p:cNvGrpSpPr/>
          <p:nvPr/>
        </p:nvGrpSpPr>
        <p:grpSpPr>
          <a:xfrm>
            <a:off x="13694866" y="3395514"/>
            <a:ext cx="3520231" cy="439936"/>
            <a:chOff x="0" y="0"/>
            <a:chExt cx="4693642" cy="586582"/>
          </a:xfrm>
        </p:grpSpPr>
        <p:sp>
          <p:nvSpPr>
            <p:cNvPr id="24" name="Freeform 24"/>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25" name="TextBox 25"/>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272525"/>
                  </a:solidFill>
                  <a:latin typeface="Source Serif Pro Bold"/>
                  <a:ea typeface="Source Serif Pro Bold"/>
                  <a:cs typeface="Source Serif Pro Bold"/>
                  <a:sym typeface="Source Serif Pro Bold"/>
                </a:rPr>
                <a:t>Budget Management</a:t>
              </a:r>
            </a:p>
          </p:txBody>
        </p:sp>
      </p:grpSp>
      <p:grpSp>
        <p:nvGrpSpPr>
          <p:cNvPr id="26" name="Group 26"/>
          <p:cNvGrpSpPr/>
          <p:nvPr/>
        </p:nvGrpSpPr>
        <p:grpSpPr>
          <a:xfrm>
            <a:off x="13694866" y="4014936"/>
            <a:ext cx="3545979" cy="1436340"/>
            <a:chOff x="0" y="0"/>
            <a:chExt cx="4727972" cy="1915120"/>
          </a:xfrm>
        </p:grpSpPr>
        <p:sp>
          <p:nvSpPr>
            <p:cNvPr id="27" name="Freeform 27"/>
            <p:cNvSpPr/>
            <p:nvPr/>
          </p:nvSpPr>
          <p:spPr>
            <a:xfrm>
              <a:off x="0" y="0"/>
              <a:ext cx="4727972" cy="1915120"/>
            </a:xfrm>
            <a:custGeom>
              <a:avLst/>
              <a:gdLst/>
              <a:ahLst/>
              <a:cxnLst/>
              <a:rect l="l" t="t" r="r" b="b"/>
              <a:pathLst>
                <a:path w="4727972" h="1915120">
                  <a:moveTo>
                    <a:pt x="0" y="0"/>
                  </a:moveTo>
                  <a:lnTo>
                    <a:pt x="4727972" y="0"/>
                  </a:lnTo>
                  <a:lnTo>
                    <a:pt x="4727972" y="1915120"/>
                  </a:lnTo>
                  <a:lnTo>
                    <a:pt x="0" y="1915120"/>
                  </a:lnTo>
                  <a:close/>
                </a:path>
              </a:pathLst>
            </a:custGeom>
            <a:solidFill>
              <a:srgbClr val="000000">
                <a:alpha val="0"/>
              </a:srgbClr>
            </a:solidFill>
          </p:spPr>
        </p:sp>
        <p:sp>
          <p:nvSpPr>
            <p:cNvPr id="28" name="TextBox 28"/>
            <p:cNvSpPr txBox="1"/>
            <p:nvPr/>
          </p:nvSpPr>
          <p:spPr>
            <a:xfrm>
              <a:off x="0" y="-95250"/>
              <a:ext cx="4727972" cy="2010370"/>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Customers are aware of the total bill amount during shopping.</a:t>
              </a:r>
            </a:p>
          </p:txBody>
        </p:sp>
      </p:grpSp>
      <p:grpSp>
        <p:nvGrpSpPr>
          <p:cNvPr id="29" name="Group 29"/>
          <p:cNvGrpSpPr/>
          <p:nvPr/>
        </p:nvGrpSpPr>
        <p:grpSpPr>
          <a:xfrm>
            <a:off x="7900392" y="6082159"/>
            <a:ext cx="682675" cy="682675"/>
            <a:chOff x="0" y="0"/>
            <a:chExt cx="910233" cy="910233"/>
          </a:xfrm>
        </p:grpSpPr>
        <p:sp>
          <p:nvSpPr>
            <p:cNvPr id="30" name="Freeform 30"/>
            <p:cNvSpPr/>
            <p:nvPr/>
          </p:nvSpPr>
          <p:spPr>
            <a:xfrm>
              <a:off x="6350" y="6350"/>
              <a:ext cx="897509" cy="897509"/>
            </a:xfrm>
            <a:custGeom>
              <a:avLst/>
              <a:gdLst/>
              <a:ahLst/>
              <a:cxnLst/>
              <a:rect l="l" t="t" r="r" b="b"/>
              <a:pathLst>
                <a:path w="897509" h="897509">
                  <a:moveTo>
                    <a:pt x="0" y="167513"/>
                  </a:moveTo>
                  <a:cubicBezTo>
                    <a:pt x="0" y="75057"/>
                    <a:pt x="75057" y="0"/>
                    <a:pt x="167513" y="0"/>
                  </a:cubicBezTo>
                  <a:lnTo>
                    <a:pt x="729996" y="0"/>
                  </a:lnTo>
                  <a:cubicBezTo>
                    <a:pt x="822579" y="0"/>
                    <a:pt x="897509" y="75057"/>
                    <a:pt x="897509" y="167513"/>
                  </a:cubicBezTo>
                  <a:lnTo>
                    <a:pt x="897509" y="729996"/>
                  </a:lnTo>
                  <a:cubicBezTo>
                    <a:pt x="897509" y="822579"/>
                    <a:pt x="822452" y="897509"/>
                    <a:pt x="729996" y="897509"/>
                  </a:cubicBezTo>
                  <a:lnTo>
                    <a:pt x="167513" y="897509"/>
                  </a:lnTo>
                  <a:cubicBezTo>
                    <a:pt x="75057" y="897509"/>
                    <a:pt x="0" y="822452"/>
                    <a:pt x="0" y="729996"/>
                  </a:cubicBezTo>
                  <a:close/>
                </a:path>
              </a:pathLst>
            </a:custGeom>
            <a:solidFill>
              <a:srgbClr val="F0D4F7"/>
            </a:solidFill>
          </p:spPr>
        </p:sp>
        <p:sp>
          <p:nvSpPr>
            <p:cNvPr id="31" name="Freeform 31"/>
            <p:cNvSpPr/>
            <p:nvPr/>
          </p:nvSpPr>
          <p:spPr>
            <a:xfrm>
              <a:off x="0" y="0"/>
              <a:ext cx="910209" cy="910209"/>
            </a:xfrm>
            <a:custGeom>
              <a:avLst/>
              <a:gdLst/>
              <a:ahLst/>
              <a:cxnLst/>
              <a:rect l="l" t="t" r="r" b="b"/>
              <a:pathLst>
                <a:path w="910209" h="910209">
                  <a:moveTo>
                    <a:pt x="0" y="173863"/>
                  </a:moveTo>
                  <a:cubicBezTo>
                    <a:pt x="0" y="77851"/>
                    <a:pt x="77851" y="0"/>
                    <a:pt x="173863" y="0"/>
                  </a:cubicBezTo>
                  <a:lnTo>
                    <a:pt x="736346" y="0"/>
                  </a:lnTo>
                  <a:lnTo>
                    <a:pt x="736346" y="6350"/>
                  </a:lnTo>
                  <a:lnTo>
                    <a:pt x="736346" y="0"/>
                  </a:lnTo>
                  <a:lnTo>
                    <a:pt x="736346" y="6350"/>
                  </a:lnTo>
                  <a:lnTo>
                    <a:pt x="736346" y="0"/>
                  </a:lnTo>
                  <a:cubicBezTo>
                    <a:pt x="832358" y="0"/>
                    <a:pt x="910209" y="77851"/>
                    <a:pt x="910209" y="173863"/>
                  </a:cubicBezTo>
                  <a:lnTo>
                    <a:pt x="910209" y="736346"/>
                  </a:lnTo>
                  <a:lnTo>
                    <a:pt x="903859" y="736346"/>
                  </a:lnTo>
                  <a:lnTo>
                    <a:pt x="910209" y="736346"/>
                  </a:lnTo>
                  <a:cubicBezTo>
                    <a:pt x="910209" y="832358"/>
                    <a:pt x="832358" y="910209"/>
                    <a:pt x="736346" y="910209"/>
                  </a:cubicBezTo>
                  <a:lnTo>
                    <a:pt x="736346" y="903859"/>
                  </a:lnTo>
                  <a:lnTo>
                    <a:pt x="736346" y="910209"/>
                  </a:lnTo>
                  <a:lnTo>
                    <a:pt x="173863" y="910209"/>
                  </a:lnTo>
                  <a:lnTo>
                    <a:pt x="173863" y="903859"/>
                  </a:lnTo>
                  <a:lnTo>
                    <a:pt x="173863" y="910209"/>
                  </a:lnTo>
                  <a:cubicBezTo>
                    <a:pt x="77851" y="910209"/>
                    <a:pt x="0" y="832358"/>
                    <a:pt x="0" y="736346"/>
                  </a:cubicBezTo>
                  <a:lnTo>
                    <a:pt x="0" y="173863"/>
                  </a:lnTo>
                  <a:lnTo>
                    <a:pt x="6350" y="173863"/>
                  </a:lnTo>
                  <a:lnTo>
                    <a:pt x="0" y="173863"/>
                  </a:lnTo>
                  <a:moveTo>
                    <a:pt x="12700" y="173863"/>
                  </a:moveTo>
                  <a:lnTo>
                    <a:pt x="12700" y="736346"/>
                  </a:lnTo>
                  <a:lnTo>
                    <a:pt x="6350" y="736346"/>
                  </a:lnTo>
                  <a:lnTo>
                    <a:pt x="12700" y="736346"/>
                  </a:lnTo>
                  <a:cubicBezTo>
                    <a:pt x="12700" y="825373"/>
                    <a:pt x="84836" y="897509"/>
                    <a:pt x="173863" y="897509"/>
                  </a:cubicBezTo>
                  <a:lnTo>
                    <a:pt x="736346" y="897509"/>
                  </a:lnTo>
                  <a:cubicBezTo>
                    <a:pt x="825373" y="897509"/>
                    <a:pt x="897509" y="825373"/>
                    <a:pt x="897509" y="736346"/>
                  </a:cubicBezTo>
                  <a:lnTo>
                    <a:pt x="897509" y="173863"/>
                  </a:lnTo>
                  <a:lnTo>
                    <a:pt x="903859" y="173863"/>
                  </a:lnTo>
                  <a:lnTo>
                    <a:pt x="897509" y="173863"/>
                  </a:lnTo>
                  <a:cubicBezTo>
                    <a:pt x="897509" y="84836"/>
                    <a:pt x="825373" y="12700"/>
                    <a:pt x="736346" y="12700"/>
                  </a:cubicBezTo>
                  <a:lnTo>
                    <a:pt x="173863" y="12700"/>
                  </a:lnTo>
                  <a:lnTo>
                    <a:pt x="173863" y="6350"/>
                  </a:lnTo>
                  <a:lnTo>
                    <a:pt x="173863" y="12700"/>
                  </a:lnTo>
                  <a:cubicBezTo>
                    <a:pt x="84836" y="12700"/>
                    <a:pt x="12700" y="84836"/>
                    <a:pt x="12700" y="173863"/>
                  </a:cubicBezTo>
                  <a:close/>
                </a:path>
              </a:pathLst>
            </a:custGeom>
            <a:solidFill>
              <a:srgbClr val="D6BADD"/>
            </a:solidFill>
          </p:spPr>
        </p:sp>
      </p:grpSp>
      <p:sp>
        <p:nvSpPr>
          <p:cNvPr id="32" name="Freeform 32" descr="preencoded.png"/>
          <p:cNvSpPr/>
          <p:nvPr/>
        </p:nvSpPr>
        <p:spPr>
          <a:xfrm>
            <a:off x="8030467" y="6159401"/>
            <a:ext cx="422374" cy="528043"/>
          </a:xfrm>
          <a:custGeom>
            <a:avLst/>
            <a:gdLst/>
            <a:ahLst/>
            <a:cxnLst/>
            <a:rect l="l" t="t" r="r" b="b"/>
            <a:pathLst>
              <a:path w="422374" h="528043">
                <a:moveTo>
                  <a:pt x="0" y="0"/>
                </a:moveTo>
                <a:lnTo>
                  <a:pt x="422374" y="0"/>
                </a:lnTo>
                <a:lnTo>
                  <a:pt x="422374" y="528043"/>
                </a:lnTo>
                <a:lnTo>
                  <a:pt x="0" y="528043"/>
                </a:lnTo>
                <a:lnTo>
                  <a:pt x="0" y="0"/>
                </a:lnTo>
                <a:close/>
              </a:path>
            </a:pathLst>
          </a:custGeom>
          <a:blipFill>
            <a:blip r:embed="rId6"/>
            <a:stretch>
              <a:fillRect l="-7" r="-7"/>
            </a:stretch>
          </a:blipFill>
        </p:spPr>
      </p:sp>
      <p:grpSp>
        <p:nvGrpSpPr>
          <p:cNvPr id="33" name="Group 33"/>
          <p:cNvGrpSpPr/>
          <p:nvPr/>
        </p:nvGrpSpPr>
        <p:grpSpPr>
          <a:xfrm>
            <a:off x="8877449" y="6086921"/>
            <a:ext cx="3520231" cy="439936"/>
            <a:chOff x="0" y="0"/>
            <a:chExt cx="4693642" cy="586582"/>
          </a:xfrm>
        </p:grpSpPr>
        <p:sp>
          <p:nvSpPr>
            <p:cNvPr id="34" name="Freeform 34"/>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35" name="TextBox 35"/>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272525"/>
                  </a:solidFill>
                  <a:latin typeface="Source Serif Pro Bold"/>
                  <a:ea typeface="Source Serif Pro Bold"/>
                  <a:cs typeface="Source Serif Pro Bold"/>
                  <a:sym typeface="Source Serif Pro Bold"/>
                </a:rPr>
                <a:t>User-Friendly</a:t>
              </a:r>
            </a:p>
          </p:txBody>
        </p:sp>
      </p:grpSp>
      <p:grpSp>
        <p:nvGrpSpPr>
          <p:cNvPr id="36" name="Group 36"/>
          <p:cNvGrpSpPr/>
          <p:nvPr/>
        </p:nvGrpSpPr>
        <p:grpSpPr>
          <a:xfrm>
            <a:off x="8877449" y="6706344"/>
            <a:ext cx="8363396" cy="957560"/>
            <a:chOff x="0" y="0"/>
            <a:chExt cx="11151195" cy="1276747"/>
          </a:xfrm>
        </p:grpSpPr>
        <p:sp>
          <p:nvSpPr>
            <p:cNvPr id="37" name="Freeform 37"/>
            <p:cNvSpPr/>
            <p:nvPr/>
          </p:nvSpPr>
          <p:spPr>
            <a:xfrm>
              <a:off x="0" y="0"/>
              <a:ext cx="11151195" cy="1276747"/>
            </a:xfrm>
            <a:custGeom>
              <a:avLst/>
              <a:gdLst/>
              <a:ahLst/>
              <a:cxnLst/>
              <a:rect l="l" t="t" r="r" b="b"/>
              <a:pathLst>
                <a:path w="11151195" h="1276747">
                  <a:moveTo>
                    <a:pt x="0" y="0"/>
                  </a:moveTo>
                  <a:lnTo>
                    <a:pt x="11151195" y="0"/>
                  </a:lnTo>
                  <a:lnTo>
                    <a:pt x="11151195" y="1276747"/>
                  </a:lnTo>
                  <a:lnTo>
                    <a:pt x="0" y="1276747"/>
                  </a:lnTo>
                  <a:close/>
                </a:path>
              </a:pathLst>
            </a:custGeom>
            <a:solidFill>
              <a:srgbClr val="000000">
                <a:alpha val="0"/>
              </a:srgbClr>
            </a:solidFill>
          </p:spPr>
        </p:sp>
        <p:sp>
          <p:nvSpPr>
            <p:cNvPr id="38" name="TextBox 38"/>
            <p:cNvSpPr txBox="1"/>
            <p:nvPr/>
          </p:nvSpPr>
          <p:spPr>
            <a:xfrm>
              <a:off x="0" y="-95250"/>
              <a:ext cx="11151195"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Convenient and flexible shopping experience with easy-to-use interface.</a:t>
              </a:r>
            </a:p>
          </p:txBody>
        </p:sp>
      </p:grpSp>
      <p:grpSp>
        <p:nvGrpSpPr>
          <p:cNvPr id="39" name="Group 39"/>
          <p:cNvGrpSpPr/>
          <p:nvPr/>
        </p:nvGrpSpPr>
        <p:grpSpPr>
          <a:xfrm>
            <a:off x="7905155" y="8000405"/>
            <a:ext cx="9335691" cy="1436340"/>
            <a:chOff x="0" y="0"/>
            <a:chExt cx="12447588" cy="1915120"/>
          </a:xfrm>
        </p:grpSpPr>
        <p:sp>
          <p:nvSpPr>
            <p:cNvPr id="40" name="Freeform 40"/>
            <p:cNvSpPr/>
            <p:nvPr/>
          </p:nvSpPr>
          <p:spPr>
            <a:xfrm>
              <a:off x="0" y="0"/>
              <a:ext cx="12447588" cy="1915120"/>
            </a:xfrm>
            <a:custGeom>
              <a:avLst/>
              <a:gdLst/>
              <a:ahLst/>
              <a:cxnLst/>
              <a:rect l="l" t="t" r="r" b="b"/>
              <a:pathLst>
                <a:path w="12447588" h="1915120">
                  <a:moveTo>
                    <a:pt x="0" y="0"/>
                  </a:moveTo>
                  <a:lnTo>
                    <a:pt x="12447588" y="0"/>
                  </a:lnTo>
                  <a:lnTo>
                    <a:pt x="12447588" y="1915120"/>
                  </a:lnTo>
                  <a:lnTo>
                    <a:pt x="0" y="1915120"/>
                  </a:lnTo>
                  <a:close/>
                </a:path>
              </a:pathLst>
            </a:custGeom>
            <a:solidFill>
              <a:srgbClr val="000000">
                <a:alpha val="0"/>
              </a:srgbClr>
            </a:solidFill>
          </p:spPr>
        </p:sp>
        <p:sp>
          <p:nvSpPr>
            <p:cNvPr id="41" name="TextBox 41"/>
            <p:cNvSpPr txBox="1"/>
            <p:nvPr/>
          </p:nvSpPr>
          <p:spPr>
            <a:xfrm>
              <a:off x="0" y="-95250"/>
              <a:ext cx="12447588" cy="2010370"/>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smart shopping cart helps customers manage their budget, reduces shopping time, and enhances the overall shopping experience. It provides flexibility to add or remove items at any time before producing the final bill.</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1047154" y="2685307"/>
            <a:ext cx="12135445" cy="894308"/>
            <a:chOff x="-1" y="-19049"/>
            <a:chExt cx="16180594" cy="1192411"/>
          </a:xfrm>
        </p:grpSpPr>
        <p:sp>
          <p:nvSpPr>
            <p:cNvPr id="6" name="Freeform 6"/>
            <p:cNvSpPr/>
            <p:nvPr/>
          </p:nvSpPr>
          <p:spPr>
            <a:xfrm>
              <a:off x="0" y="0"/>
              <a:ext cx="15435462" cy="1173362"/>
            </a:xfrm>
            <a:custGeom>
              <a:avLst/>
              <a:gdLst/>
              <a:ahLst/>
              <a:cxnLst/>
              <a:rect l="l" t="t" r="r" b="b"/>
              <a:pathLst>
                <a:path w="15435462" h="1173362">
                  <a:moveTo>
                    <a:pt x="0" y="0"/>
                  </a:moveTo>
                  <a:lnTo>
                    <a:pt x="15435462" y="0"/>
                  </a:lnTo>
                  <a:lnTo>
                    <a:pt x="15435462" y="1173362"/>
                  </a:lnTo>
                  <a:lnTo>
                    <a:pt x="0" y="1173362"/>
                  </a:lnTo>
                  <a:close/>
                </a:path>
              </a:pathLst>
            </a:custGeom>
            <a:solidFill>
              <a:srgbClr val="000000">
                <a:alpha val="0"/>
              </a:srgbClr>
            </a:solidFill>
          </p:spPr>
        </p:sp>
        <p:sp>
          <p:nvSpPr>
            <p:cNvPr id="7" name="TextBox 7"/>
            <p:cNvSpPr txBox="1"/>
            <p:nvPr/>
          </p:nvSpPr>
          <p:spPr>
            <a:xfrm>
              <a:off x="-1" y="-19049"/>
              <a:ext cx="16180594" cy="1192411"/>
            </a:xfrm>
            <a:prstGeom prst="rect">
              <a:avLst/>
            </a:prstGeom>
          </p:spPr>
          <p:txBody>
            <a:bodyPr lIns="0" tIns="0" rIns="0" bIns="0" rtlCol="0" anchor="t"/>
            <a:lstStyle/>
            <a:p>
              <a:pPr algn="l">
                <a:lnSpc>
                  <a:spcPts val="6875"/>
                </a:lnSpc>
              </a:pPr>
              <a:r>
                <a:rPr lang="en-US" sz="5500" b="1" spc="-111" dirty="0">
                  <a:solidFill>
                    <a:srgbClr val="000000"/>
                  </a:solidFill>
                  <a:latin typeface="Source Serif Pro Bold"/>
                  <a:ea typeface="Source Serif Pro Bold"/>
                  <a:cs typeface="Source Serif Pro Bold"/>
                  <a:sym typeface="Source Serif Pro Bold"/>
                </a:rPr>
                <a:t>Testing and Analysis of the Smart Cart</a:t>
              </a:r>
            </a:p>
          </p:txBody>
        </p:sp>
      </p:grpSp>
      <p:grpSp>
        <p:nvGrpSpPr>
          <p:cNvPr id="8" name="Group 8"/>
          <p:cNvGrpSpPr/>
          <p:nvPr/>
        </p:nvGrpSpPr>
        <p:grpSpPr>
          <a:xfrm>
            <a:off x="1047155" y="4327475"/>
            <a:ext cx="3520231" cy="439936"/>
            <a:chOff x="0" y="0"/>
            <a:chExt cx="4693642" cy="586582"/>
          </a:xfrm>
        </p:grpSpPr>
        <p:sp>
          <p:nvSpPr>
            <p:cNvPr id="9" name="Freeform 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0" name="TextBox 10"/>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000000"/>
                  </a:solidFill>
                  <a:latin typeface="Source Serif Pro Bold"/>
                  <a:ea typeface="Source Serif Pro Bold"/>
                  <a:cs typeface="Source Serif Pro Bold"/>
                  <a:sym typeface="Source Serif Pro Bold"/>
                </a:rPr>
                <a:t>Accurate Detection</a:t>
              </a:r>
            </a:p>
          </p:txBody>
        </p:sp>
      </p:grpSp>
      <p:grpSp>
        <p:nvGrpSpPr>
          <p:cNvPr id="11" name="Group 11"/>
          <p:cNvGrpSpPr/>
          <p:nvPr/>
        </p:nvGrpSpPr>
        <p:grpSpPr>
          <a:xfrm>
            <a:off x="1047155" y="5066556"/>
            <a:ext cx="4910732" cy="957560"/>
            <a:chOff x="0" y="0"/>
            <a:chExt cx="6547643" cy="1276747"/>
          </a:xfrm>
        </p:grpSpPr>
        <p:sp>
          <p:nvSpPr>
            <p:cNvPr id="12" name="Freeform 12"/>
            <p:cNvSpPr/>
            <p:nvPr/>
          </p:nvSpPr>
          <p:spPr>
            <a:xfrm>
              <a:off x="0" y="0"/>
              <a:ext cx="6547643" cy="1276747"/>
            </a:xfrm>
            <a:custGeom>
              <a:avLst/>
              <a:gdLst/>
              <a:ahLst/>
              <a:cxnLst/>
              <a:rect l="l" t="t" r="r" b="b"/>
              <a:pathLst>
                <a:path w="6547643" h="1276747">
                  <a:moveTo>
                    <a:pt x="0" y="0"/>
                  </a:moveTo>
                  <a:lnTo>
                    <a:pt x="6547643" y="0"/>
                  </a:lnTo>
                  <a:lnTo>
                    <a:pt x="6547643" y="1276747"/>
                  </a:lnTo>
                  <a:lnTo>
                    <a:pt x="0" y="1276747"/>
                  </a:lnTo>
                  <a:close/>
                </a:path>
              </a:pathLst>
            </a:custGeom>
            <a:solidFill>
              <a:srgbClr val="000000">
                <a:alpha val="0"/>
              </a:srgbClr>
            </a:solidFill>
          </p:spPr>
        </p:sp>
        <p:sp>
          <p:nvSpPr>
            <p:cNvPr id="13" name="TextBox 13"/>
            <p:cNvSpPr txBox="1"/>
            <p:nvPr/>
          </p:nvSpPr>
          <p:spPr>
            <a:xfrm>
              <a:off x="0" y="-95250"/>
              <a:ext cx="6547643"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model accurately detects items within a second without delay.</a:t>
              </a:r>
            </a:p>
          </p:txBody>
        </p:sp>
      </p:grpSp>
      <p:grpSp>
        <p:nvGrpSpPr>
          <p:cNvPr id="14" name="Group 14"/>
          <p:cNvGrpSpPr/>
          <p:nvPr/>
        </p:nvGrpSpPr>
        <p:grpSpPr>
          <a:xfrm>
            <a:off x="6697266" y="4327475"/>
            <a:ext cx="3520231" cy="439936"/>
            <a:chOff x="0" y="0"/>
            <a:chExt cx="4693642" cy="586582"/>
          </a:xfrm>
        </p:grpSpPr>
        <p:sp>
          <p:nvSpPr>
            <p:cNvPr id="15" name="Freeform 15"/>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6" name="TextBox 16"/>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000000"/>
                  </a:solidFill>
                  <a:latin typeface="Source Serif Pro Bold"/>
                  <a:ea typeface="Source Serif Pro Bold"/>
                  <a:cs typeface="Source Serif Pro Bold"/>
                  <a:sym typeface="Source Serif Pro Bold"/>
                </a:rPr>
                <a:t>Unique Identification</a:t>
              </a:r>
            </a:p>
          </p:txBody>
        </p:sp>
      </p:grpSp>
      <p:grpSp>
        <p:nvGrpSpPr>
          <p:cNvPr id="17" name="Group 17"/>
          <p:cNvGrpSpPr/>
          <p:nvPr/>
        </p:nvGrpSpPr>
        <p:grpSpPr>
          <a:xfrm>
            <a:off x="6697266" y="5066556"/>
            <a:ext cx="4910732" cy="957560"/>
            <a:chOff x="0" y="0"/>
            <a:chExt cx="6547643" cy="1276747"/>
          </a:xfrm>
        </p:grpSpPr>
        <p:sp>
          <p:nvSpPr>
            <p:cNvPr id="18" name="Freeform 18"/>
            <p:cNvSpPr/>
            <p:nvPr/>
          </p:nvSpPr>
          <p:spPr>
            <a:xfrm>
              <a:off x="0" y="0"/>
              <a:ext cx="6547643" cy="1276747"/>
            </a:xfrm>
            <a:custGeom>
              <a:avLst/>
              <a:gdLst/>
              <a:ahLst/>
              <a:cxnLst/>
              <a:rect l="l" t="t" r="r" b="b"/>
              <a:pathLst>
                <a:path w="6547643" h="1276747">
                  <a:moveTo>
                    <a:pt x="0" y="0"/>
                  </a:moveTo>
                  <a:lnTo>
                    <a:pt x="6547643" y="0"/>
                  </a:lnTo>
                  <a:lnTo>
                    <a:pt x="6547643" y="1276747"/>
                  </a:lnTo>
                  <a:lnTo>
                    <a:pt x="0" y="1276747"/>
                  </a:lnTo>
                  <a:close/>
                </a:path>
              </a:pathLst>
            </a:custGeom>
            <a:solidFill>
              <a:srgbClr val="000000">
                <a:alpha val="0"/>
              </a:srgbClr>
            </a:solidFill>
          </p:spPr>
        </p:sp>
        <p:sp>
          <p:nvSpPr>
            <p:cNvPr id="19" name="TextBox 19"/>
            <p:cNvSpPr txBox="1"/>
            <p:nvPr/>
          </p:nvSpPr>
          <p:spPr>
            <a:xfrm>
              <a:off x="0" y="-95250"/>
              <a:ext cx="6547643"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Each RFID tag has a 32-bit unique identity number.</a:t>
              </a:r>
            </a:p>
          </p:txBody>
        </p:sp>
      </p:grpSp>
      <p:grpSp>
        <p:nvGrpSpPr>
          <p:cNvPr id="20" name="Group 20"/>
          <p:cNvGrpSpPr/>
          <p:nvPr/>
        </p:nvGrpSpPr>
        <p:grpSpPr>
          <a:xfrm>
            <a:off x="12347376" y="4327475"/>
            <a:ext cx="3520231" cy="439936"/>
            <a:chOff x="0" y="0"/>
            <a:chExt cx="4693642" cy="586582"/>
          </a:xfrm>
        </p:grpSpPr>
        <p:sp>
          <p:nvSpPr>
            <p:cNvPr id="21" name="Freeform 21"/>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22" name="TextBox 22"/>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000000"/>
                  </a:solidFill>
                  <a:latin typeface="Source Serif Pro Bold"/>
                  <a:ea typeface="Source Serif Pro Bold"/>
                  <a:cs typeface="Source Serif Pro Bold"/>
                  <a:sym typeface="Source Serif Pro Bold"/>
                </a:rPr>
                <a:t>Error Handling</a:t>
              </a:r>
            </a:p>
          </p:txBody>
        </p:sp>
      </p:grpSp>
      <p:grpSp>
        <p:nvGrpSpPr>
          <p:cNvPr id="23" name="Group 23"/>
          <p:cNvGrpSpPr/>
          <p:nvPr/>
        </p:nvGrpSpPr>
        <p:grpSpPr>
          <a:xfrm>
            <a:off x="12347376" y="5066556"/>
            <a:ext cx="4910732" cy="957560"/>
            <a:chOff x="0" y="0"/>
            <a:chExt cx="6547643" cy="1276747"/>
          </a:xfrm>
        </p:grpSpPr>
        <p:sp>
          <p:nvSpPr>
            <p:cNvPr id="24" name="Freeform 24"/>
            <p:cNvSpPr/>
            <p:nvPr/>
          </p:nvSpPr>
          <p:spPr>
            <a:xfrm>
              <a:off x="0" y="0"/>
              <a:ext cx="6547643" cy="1276747"/>
            </a:xfrm>
            <a:custGeom>
              <a:avLst/>
              <a:gdLst/>
              <a:ahLst/>
              <a:cxnLst/>
              <a:rect l="l" t="t" r="r" b="b"/>
              <a:pathLst>
                <a:path w="6547643" h="1276747">
                  <a:moveTo>
                    <a:pt x="0" y="0"/>
                  </a:moveTo>
                  <a:lnTo>
                    <a:pt x="6547643" y="0"/>
                  </a:lnTo>
                  <a:lnTo>
                    <a:pt x="6547643" y="1276747"/>
                  </a:lnTo>
                  <a:lnTo>
                    <a:pt x="0" y="1276747"/>
                  </a:lnTo>
                  <a:close/>
                </a:path>
              </a:pathLst>
            </a:custGeom>
            <a:solidFill>
              <a:srgbClr val="000000">
                <a:alpha val="0"/>
              </a:srgbClr>
            </a:solidFill>
          </p:spPr>
        </p:sp>
        <p:sp>
          <p:nvSpPr>
            <p:cNvPr id="25" name="TextBox 25"/>
            <p:cNvSpPr txBox="1"/>
            <p:nvPr/>
          </p:nvSpPr>
          <p:spPr>
            <a:xfrm>
              <a:off x="0" y="-95250"/>
              <a:ext cx="6547643"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LCD displays 'Not in Menu' if the item is not in the crosscheck list.</a:t>
              </a:r>
            </a:p>
          </p:txBody>
        </p:sp>
      </p:grpSp>
      <p:grpSp>
        <p:nvGrpSpPr>
          <p:cNvPr id="26" name="Group 26"/>
          <p:cNvGrpSpPr/>
          <p:nvPr/>
        </p:nvGrpSpPr>
        <p:grpSpPr>
          <a:xfrm>
            <a:off x="1047155" y="6629846"/>
            <a:ext cx="16193690" cy="957560"/>
            <a:chOff x="0" y="0"/>
            <a:chExt cx="21591587" cy="1276747"/>
          </a:xfrm>
        </p:grpSpPr>
        <p:sp>
          <p:nvSpPr>
            <p:cNvPr id="27" name="Freeform 27"/>
            <p:cNvSpPr/>
            <p:nvPr/>
          </p:nvSpPr>
          <p:spPr>
            <a:xfrm>
              <a:off x="0" y="0"/>
              <a:ext cx="21591588" cy="1276747"/>
            </a:xfrm>
            <a:custGeom>
              <a:avLst/>
              <a:gdLst/>
              <a:ahLst/>
              <a:cxnLst/>
              <a:rect l="l" t="t" r="r" b="b"/>
              <a:pathLst>
                <a:path w="21591588" h="1276747">
                  <a:moveTo>
                    <a:pt x="0" y="0"/>
                  </a:moveTo>
                  <a:lnTo>
                    <a:pt x="21591588" y="0"/>
                  </a:lnTo>
                  <a:lnTo>
                    <a:pt x="21591588" y="1276747"/>
                  </a:lnTo>
                  <a:lnTo>
                    <a:pt x="0" y="1276747"/>
                  </a:lnTo>
                  <a:close/>
                </a:path>
              </a:pathLst>
            </a:custGeom>
            <a:solidFill>
              <a:srgbClr val="000000">
                <a:alpha val="0"/>
              </a:srgbClr>
            </a:solidFill>
          </p:spPr>
        </p:sp>
        <p:sp>
          <p:nvSpPr>
            <p:cNvPr id="28" name="TextBox 28"/>
            <p:cNvSpPr txBox="1"/>
            <p:nvPr/>
          </p:nvSpPr>
          <p:spPr>
            <a:xfrm>
              <a:off x="0" y="-95250"/>
              <a:ext cx="21591587"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hardware module was tested for multiple items repetitively and randomly, producing accurate detection each time. The system can detect thousands of items efficiently without false detection, ensuring a reliable shopping experience.</a:t>
              </a:r>
            </a:p>
          </p:txBody>
        </p:sp>
      </p:grpSp>
      <p:sp>
        <p:nvSpPr>
          <p:cNvPr id="29" name="AutoShape 29"/>
          <p:cNvSpPr/>
          <p:nvPr/>
        </p:nvSpPr>
        <p:spPr>
          <a:xfrm rot="7522">
            <a:off x="838361" y="3740072"/>
            <a:ext cx="10882339" cy="0"/>
          </a:xfrm>
          <a:prstGeom prst="line">
            <a:avLst/>
          </a:prstGeom>
          <a:ln w="19050" cap="rnd">
            <a:solidFill>
              <a:srgbClr val="000000"/>
            </a:solidFill>
            <a:prstDash val="solid"/>
            <a:headEnd type="none" w="sm" len="sm"/>
            <a:tailEnd type="triangle" w="lg" len="med"/>
          </a:ln>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Id3"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4"/>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5"/>
            <a:stretch>
              <a:fillRect/>
            </a:stretch>
          </a:blipFill>
        </p:spPr>
      </p:sp>
      <p:grpSp>
        <p:nvGrpSpPr>
          <p:cNvPr id="7" name="Group 7"/>
          <p:cNvGrpSpPr/>
          <p:nvPr/>
        </p:nvGrpSpPr>
        <p:grpSpPr>
          <a:xfrm>
            <a:off x="992238" y="866180"/>
            <a:ext cx="9445526" cy="1683544"/>
            <a:chOff x="0" y="0"/>
            <a:chExt cx="12594035" cy="2244725"/>
          </a:xfrm>
        </p:grpSpPr>
        <p:sp>
          <p:nvSpPr>
            <p:cNvPr id="8" name="Freeform 8"/>
            <p:cNvSpPr/>
            <p:nvPr/>
          </p:nvSpPr>
          <p:spPr>
            <a:xfrm>
              <a:off x="0" y="0"/>
              <a:ext cx="12594035" cy="2244725"/>
            </a:xfrm>
            <a:custGeom>
              <a:avLst/>
              <a:gdLst/>
              <a:ahLst/>
              <a:cxnLst/>
              <a:rect l="l" t="t" r="r" b="b"/>
              <a:pathLst>
                <a:path w="12594035" h="2244725">
                  <a:moveTo>
                    <a:pt x="0" y="0"/>
                  </a:moveTo>
                  <a:lnTo>
                    <a:pt x="12594035" y="0"/>
                  </a:lnTo>
                  <a:lnTo>
                    <a:pt x="12594035" y="2244725"/>
                  </a:lnTo>
                  <a:lnTo>
                    <a:pt x="0" y="2244725"/>
                  </a:lnTo>
                  <a:close/>
                </a:path>
              </a:pathLst>
            </a:custGeom>
            <a:solidFill>
              <a:srgbClr val="000000">
                <a:alpha val="0"/>
              </a:srgbClr>
            </a:solidFill>
          </p:spPr>
        </p:sp>
        <p:sp>
          <p:nvSpPr>
            <p:cNvPr id="9" name="TextBox 9"/>
            <p:cNvSpPr txBox="1"/>
            <p:nvPr/>
          </p:nvSpPr>
          <p:spPr>
            <a:xfrm>
              <a:off x="0" y="-57150"/>
              <a:ext cx="12594035" cy="2301875"/>
            </a:xfrm>
            <a:prstGeom prst="rect">
              <a:avLst/>
            </a:prstGeom>
          </p:spPr>
          <p:txBody>
            <a:bodyPr lIns="0" tIns="0" rIns="0" bIns="0" rtlCol="0" anchor="t"/>
            <a:lstStyle/>
            <a:p>
              <a:pPr algn="l">
                <a:lnSpc>
                  <a:spcPts val="6625"/>
                </a:lnSpc>
              </a:pPr>
              <a:r>
                <a:rPr lang="en-US" sz="5250" b="1">
                  <a:solidFill>
                    <a:srgbClr val="231971"/>
                  </a:solidFill>
                  <a:latin typeface="Arimo Bold"/>
                  <a:ea typeface="Arimo Bold"/>
                  <a:cs typeface="Arimo Bold"/>
                  <a:sym typeface="Arimo Bold"/>
                </a:rPr>
                <a:t>Smart Cart Components and Functionality</a:t>
              </a:r>
            </a:p>
          </p:txBody>
        </p:sp>
      </p:grpSp>
      <p:sp>
        <p:nvSpPr>
          <p:cNvPr id="10" name="Freeform 10" descr="preencoded.png"/>
          <p:cNvSpPr/>
          <p:nvPr/>
        </p:nvSpPr>
        <p:spPr>
          <a:xfrm>
            <a:off x="992238" y="3000672"/>
            <a:ext cx="455265" cy="455265"/>
          </a:xfrm>
          <a:custGeom>
            <a:avLst/>
            <a:gdLst/>
            <a:ahLst/>
            <a:cxnLst/>
            <a:rect l="l" t="t" r="r" b="b"/>
            <a:pathLst>
              <a:path w="455265" h="455265">
                <a:moveTo>
                  <a:pt x="0" y="0"/>
                </a:moveTo>
                <a:lnTo>
                  <a:pt x="455265" y="0"/>
                </a:lnTo>
                <a:lnTo>
                  <a:pt x="455265" y="455266"/>
                </a:lnTo>
                <a:lnTo>
                  <a:pt x="0" y="455266"/>
                </a:lnTo>
                <a:lnTo>
                  <a:pt x="0" y="0"/>
                </a:lnTo>
                <a:close/>
              </a:path>
            </a:pathLst>
          </a:custGeom>
          <a:blipFill>
            <a:blip r:embed="rId6"/>
            <a:stretch>
              <a:fillRect/>
            </a:stretch>
          </a:blipFill>
        </p:spPr>
      </p:sp>
      <p:grpSp>
        <p:nvGrpSpPr>
          <p:cNvPr id="11" name="Group 11"/>
          <p:cNvGrpSpPr/>
          <p:nvPr/>
        </p:nvGrpSpPr>
        <p:grpSpPr>
          <a:xfrm>
            <a:off x="1716732" y="2953642"/>
            <a:ext cx="2154734" cy="420738"/>
            <a:chOff x="0" y="0"/>
            <a:chExt cx="2872978" cy="560983"/>
          </a:xfrm>
        </p:grpSpPr>
        <p:sp>
          <p:nvSpPr>
            <p:cNvPr id="12" name="Freeform 12"/>
            <p:cNvSpPr/>
            <p:nvPr/>
          </p:nvSpPr>
          <p:spPr>
            <a:xfrm>
              <a:off x="0" y="0"/>
              <a:ext cx="2872978" cy="560983"/>
            </a:xfrm>
            <a:custGeom>
              <a:avLst/>
              <a:gdLst/>
              <a:ahLst/>
              <a:cxnLst/>
              <a:rect l="l" t="t" r="r" b="b"/>
              <a:pathLst>
                <a:path w="2872978" h="560983">
                  <a:moveTo>
                    <a:pt x="0" y="0"/>
                  </a:moveTo>
                  <a:lnTo>
                    <a:pt x="2872978" y="0"/>
                  </a:lnTo>
                  <a:lnTo>
                    <a:pt x="2872978" y="560983"/>
                  </a:lnTo>
                  <a:lnTo>
                    <a:pt x="0" y="560983"/>
                  </a:lnTo>
                  <a:close/>
                </a:path>
              </a:pathLst>
            </a:custGeom>
            <a:solidFill>
              <a:srgbClr val="000000">
                <a:alpha val="0"/>
              </a:srgbClr>
            </a:solidFill>
          </p:spPr>
        </p:sp>
        <p:sp>
          <p:nvSpPr>
            <p:cNvPr id="13" name="TextBox 13"/>
            <p:cNvSpPr txBox="1"/>
            <p:nvPr/>
          </p:nvSpPr>
          <p:spPr>
            <a:xfrm>
              <a:off x="0" y="-38100"/>
              <a:ext cx="2872978" cy="599083"/>
            </a:xfrm>
            <a:prstGeom prst="rect">
              <a:avLst/>
            </a:prstGeom>
          </p:spPr>
          <p:txBody>
            <a:bodyPr lIns="0" tIns="0" rIns="0" bIns="0" rtlCol="0" anchor="t"/>
            <a:lstStyle/>
            <a:p>
              <a:pPr algn="l">
                <a:lnSpc>
                  <a:spcPts val="3312"/>
                </a:lnSpc>
              </a:pPr>
              <a:r>
                <a:rPr lang="en-US" sz="2625" b="1">
                  <a:solidFill>
                    <a:srgbClr val="2A2742"/>
                  </a:solidFill>
                  <a:latin typeface="Arimo Bold"/>
                  <a:ea typeface="Arimo Bold"/>
                  <a:cs typeface="Arimo Bold"/>
                  <a:sym typeface="Arimo Bold"/>
                </a:rPr>
                <a:t>RFID Reader</a:t>
              </a:r>
            </a:p>
          </p:txBody>
        </p:sp>
      </p:grpSp>
      <p:grpSp>
        <p:nvGrpSpPr>
          <p:cNvPr id="14" name="Group 14"/>
          <p:cNvGrpSpPr/>
          <p:nvPr/>
        </p:nvGrpSpPr>
        <p:grpSpPr>
          <a:xfrm>
            <a:off x="1716732" y="3535859"/>
            <a:ext cx="2154734" cy="862012"/>
            <a:chOff x="0" y="0"/>
            <a:chExt cx="2872978" cy="1149350"/>
          </a:xfrm>
        </p:grpSpPr>
        <p:sp>
          <p:nvSpPr>
            <p:cNvPr id="15" name="Freeform 15"/>
            <p:cNvSpPr/>
            <p:nvPr/>
          </p:nvSpPr>
          <p:spPr>
            <a:xfrm>
              <a:off x="0" y="0"/>
              <a:ext cx="2872978" cy="1149350"/>
            </a:xfrm>
            <a:custGeom>
              <a:avLst/>
              <a:gdLst/>
              <a:ahLst/>
              <a:cxnLst/>
              <a:rect l="l" t="t" r="r" b="b"/>
              <a:pathLst>
                <a:path w="2872978" h="1149350">
                  <a:moveTo>
                    <a:pt x="0" y="0"/>
                  </a:moveTo>
                  <a:lnTo>
                    <a:pt x="2872978" y="0"/>
                  </a:lnTo>
                  <a:lnTo>
                    <a:pt x="2872978" y="1149350"/>
                  </a:lnTo>
                  <a:lnTo>
                    <a:pt x="0" y="1149350"/>
                  </a:lnTo>
                  <a:close/>
                </a:path>
              </a:pathLst>
            </a:custGeom>
            <a:solidFill>
              <a:srgbClr val="000000">
                <a:alpha val="0"/>
              </a:srgbClr>
            </a:solidFill>
          </p:spPr>
        </p:sp>
        <p:sp>
          <p:nvSpPr>
            <p:cNvPr id="16" name="TextBox 16"/>
            <p:cNvSpPr txBox="1"/>
            <p:nvPr/>
          </p:nvSpPr>
          <p:spPr>
            <a:xfrm>
              <a:off x="0" y="-95250"/>
              <a:ext cx="2872978" cy="1244600"/>
            </a:xfrm>
            <a:prstGeom prst="rect">
              <a:avLst/>
            </a:prstGeom>
          </p:spPr>
          <p:txBody>
            <a:bodyPr lIns="0" tIns="0" rIns="0" bIns="0" rtlCol="0" anchor="t"/>
            <a:lstStyle/>
            <a:p>
              <a:pPr algn="l">
                <a:lnSpc>
                  <a:spcPts val="3374"/>
                </a:lnSpc>
              </a:pPr>
              <a:r>
                <a:rPr lang="en-US" sz="2062">
                  <a:solidFill>
                    <a:srgbClr val="2A2742"/>
                  </a:solidFill>
                  <a:latin typeface="Arimo"/>
                  <a:ea typeface="Arimo"/>
                  <a:cs typeface="Arimo"/>
                  <a:sym typeface="Arimo"/>
                </a:rPr>
                <a:t>Detects items tagged with RFID.</a:t>
              </a:r>
            </a:p>
          </p:txBody>
        </p:sp>
      </p:grpSp>
      <p:grpSp>
        <p:nvGrpSpPr>
          <p:cNvPr id="17" name="Group 17"/>
          <p:cNvGrpSpPr/>
          <p:nvPr/>
        </p:nvGrpSpPr>
        <p:grpSpPr>
          <a:xfrm>
            <a:off x="1716732" y="4559350"/>
            <a:ext cx="2154734" cy="862012"/>
            <a:chOff x="0" y="0"/>
            <a:chExt cx="2872978" cy="1149350"/>
          </a:xfrm>
        </p:grpSpPr>
        <p:sp>
          <p:nvSpPr>
            <p:cNvPr id="18" name="Freeform 18"/>
            <p:cNvSpPr/>
            <p:nvPr/>
          </p:nvSpPr>
          <p:spPr>
            <a:xfrm>
              <a:off x="0" y="0"/>
              <a:ext cx="2872978" cy="1149350"/>
            </a:xfrm>
            <a:custGeom>
              <a:avLst/>
              <a:gdLst/>
              <a:ahLst/>
              <a:cxnLst/>
              <a:rect l="l" t="t" r="r" b="b"/>
              <a:pathLst>
                <a:path w="2872978" h="1149350">
                  <a:moveTo>
                    <a:pt x="0" y="0"/>
                  </a:moveTo>
                  <a:lnTo>
                    <a:pt x="2872978" y="0"/>
                  </a:lnTo>
                  <a:lnTo>
                    <a:pt x="2872978" y="1149350"/>
                  </a:lnTo>
                  <a:lnTo>
                    <a:pt x="0" y="1149350"/>
                  </a:lnTo>
                  <a:close/>
                </a:path>
              </a:pathLst>
            </a:custGeom>
            <a:solidFill>
              <a:srgbClr val="000000">
                <a:alpha val="0"/>
              </a:srgbClr>
            </a:solidFill>
          </p:spPr>
        </p:sp>
        <p:sp>
          <p:nvSpPr>
            <p:cNvPr id="19" name="TextBox 19"/>
            <p:cNvSpPr txBox="1"/>
            <p:nvPr/>
          </p:nvSpPr>
          <p:spPr>
            <a:xfrm>
              <a:off x="0" y="-95250"/>
              <a:ext cx="2872978" cy="1244600"/>
            </a:xfrm>
            <a:prstGeom prst="rect">
              <a:avLst/>
            </a:prstGeom>
          </p:spPr>
          <p:txBody>
            <a:bodyPr lIns="0" tIns="0" rIns="0" bIns="0" rtlCol="0" anchor="t"/>
            <a:lstStyle/>
            <a:p>
              <a:pPr algn="l">
                <a:lnSpc>
                  <a:spcPts val="3374"/>
                </a:lnSpc>
              </a:pPr>
              <a:r>
                <a:rPr lang="en-US" sz="2062">
                  <a:solidFill>
                    <a:srgbClr val="2A2742"/>
                  </a:solidFill>
                  <a:latin typeface="Arimo"/>
                  <a:ea typeface="Arimo"/>
                  <a:cs typeface="Arimo"/>
                  <a:sym typeface="Arimo"/>
                </a:rPr>
                <a:t>Automatic identification.</a:t>
              </a:r>
            </a:p>
          </p:txBody>
        </p:sp>
      </p:grpSp>
      <p:sp>
        <p:nvSpPr>
          <p:cNvPr id="20" name="Freeform 20" descr="preencoded.png"/>
          <p:cNvSpPr/>
          <p:nvPr/>
        </p:nvSpPr>
        <p:spPr>
          <a:xfrm>
            <a:off x="4275385" y="3000672"/>
            <a:ext cx="455265" cy="455265"/>
          </a:xfrm>
          <a:custGeom>
            <a:avLst/>
            <a:gdLst/>
            <a:ahLst/>
            <a:cxnLst/>
            <a:rect l="l" t="t" r="r" b="b"/>
            <a:pathLst>
              <a:path w="455265" h="455265">
                <a:moveTo>
                  <a:pt x="0" y="0"/>
                </a:moveTo>
                <a:lnTo>
                  <a:pt x="455265" y="0"/>
                </a:lnTo>
                <a:lnTo>
                  <a:pt x="455265" y="455266"/>
                </a:lnTo>
                <a:lnTo>
                  <a:pt x="0" y="455266"/>
                </a:lnTo>
                <a:lnTo>
                  <a:pt x="0" y="0"/>
                </a:lnTo>
                <a:close/>
              </a:path>
            </a:pathLst>
          </a:custGeom>
          <a:blipFill>
            <a:blip r:embed="rId7"/>
            <a:stretch>
              <a:fillRect/>
            </a:stretch>
          </a:blipFill>
        </p:spPr>
      </p:sp>
      <p:grpSp>
        <p:nvGrpSpPr>
          <p:cNvPr id="21" name="Group 21"/>
          <p:cNvGrpSpPr/>
          <p:nvPr/>
        </p:nvGrpSpPr>
        <p:grpSpPr>
          <a:xfrm>
            <a:off x="4999881" y="2953642"/>
            <a:ext cx="2154734" cy="841474"/>
            <a:chOff x="0" y="0"/>
            <a:chExt cx="2872978" cy="1121965"/>
          </a:xfrm>
        </p:grpSpPr>
        <p:sp>
          <p:nvSpPr>
            <p:cNvPr id="22" name="Freeform 22"/>
            <p:cNvSpPr/>
            <p:nvPr/>
          </p:nvSpPr>
          <p:spPr>
            <a:xfrm>
              <a:off x="0" y="0"/>
              <a:ext cx="2872978" cy="1121965"/>
            </a:xfrm>
            <a:custGeom>
              <a:avLst/>
              <a:gdLst/>
              <a:ahLst/>
              <a:cxnLst/>
              <a:rect l="l" t="t" r="r" b="b"/>
              <a:pathLst>
                <a:path w="2872978" h="1121965">
                  <a:moveTo>
                    <a:pt x="0" y="0"/>
                  </a:moveTo>
                  <a:lnTo>
                    <a:pt x="2872978" y="0"/>
                  </a:lnTo>
                  <a:lnTo>
                    <a:pt x="2872978" y="1121965"/>
                  </a:lnTo>
                  <a:lnTo>
                    <a:pt x="0" y="1121965"/>
                  </a:lnTo>
                  <a:close/>
                </a:path>
              </a:pathLst>
            </a:custGeom>
            <a:solidFill>
              <a:srgbClr val="000000">
                <a:alpha val="0"/>
              </a:srgbClr>
            </a:solidFill>
          </p:spPr>
        </p:sp>
        <p:sp>
          <p:nvSpPr>
            <p:cNvPr id="23" name="TextBox 23"/>
            <p:cNvSpPr txBox="1"/>
            <p:nvPr/>
          </p:nvSpPr>
          <p:spPr>
            <a:xfrm>
              <a:off x="0" y="-38100"/>
              <a:ext cx="2872978" cy="1160065"/>
            </a:xfrm>
            <a:prstGeom prst="rect">
              <a:avLst/>
            </a:prstGeom>
          </p:spPr>
          <p:txBody>
            <a:bodyPr lIns="0" tIns="0" rIns="0" bIns="0" rtlCol="0" anchor="t"/>
            <a:lstStyle/>
            <a:p>
              <a:pPr algn="l">
                <a:lnSpc>
                  <a:spcPts val="3312"/>
                </a:lnSpc>
              </a:pPr>
              <a:r>
                <a:rPr lang="en-US" sz="2625" b="1">
                  <a:solidFill>
                    <a:srgbClr val="2A2742"/>
                  </a:solidFill>
                  <a:latin typeface="Arimo Bold"/>
                  <a:ea typeface="Arimo Bold"/>
                  <a:cs typeface="Arimo Bold"/>
                  <a:sym typeface="Arimo Bold"/>
                </a:rPr>
                <a:t>Arduino Nano</a:t>
              </a:r>
            </a:p>
          </p:txBody>
        </p:sp>
      </p:grpSp>
      <p:grpSp>
        <p:nvGrpSpPr>
          <p:cNvPr id="24" name="Group 24"/>
          <p:cNvGrpSpPr/>
          <p:nvPr/>
        </p:nvGrpSpPr>
        <p:grpSpPr>
          <a:xfrm>
            <a:off x="4999881" y="3956596"/>
            <a:ext cx="2154734" cy="862012"/>
            <a:chOff x="0" y="0"/>
            <a:chExt cx="2872978" cy="1149350"/>
          </a:xfrm>
        </p:grpSpPr>
        <p:sp>
          <p:nvSpPr>
            <p:cNvPr id="25" name="Freeform 25"/>
            <p:cNvSpPr/>
            <p:nvPr/>
          </p:nvSpPr>
          <p:spPr>
            <a:xfrm>
              <a:off x="0" y="0"/>
              <a:ext cx="2872978" cy="1149350"/>
            </a:xfrm>
            <a:custGeom>
              <a:avLst/>
              <a:gdLst/>
              <a:ahLst/>
              <a:cxnLst/>
              <a:rect l="l" t="t" r="r" b="b"/>
              <a:pathLst>
                <a:path w="2872978" h="1149350">
                  <a:moveTo>
                    <a:pt x="0" y="0"/>
                  </a:moveTo>
                  <a:lnTo>
                    <a:pt x="2872978" y="0"/>
                  </a:lnTo>
                  <a:lnTo>
                    <a:pt x="2872978" y="1149350"/>
                  </a:lnTo>
                  <a:lnTo>
                    <a:pt x="0" y="1149350"/>
                  </a:lnTo>
                  <a:close/>
                </a:path>
              </a:pathLst>
            </a:custGeom>
            <a:solidFill>
              <a:srgbClr val="000000">
                <a:alpha val="0"/>
              </a:srgbClr>
            </a:solidFill>
          </p:spPr>
        </p:sp>
        <p:sp>
          <p:nvSpPr>
            <p:cNvPr id="26" name="TextBox 26"/>
            <p:cNvSpPr txBox="1"/>
            <p:nvPr/>
          </p:nvSpPr>
          <p:spPr>
            <a:xfrm>
              <a:off x="0" y="-95250"/>
              <a:ext cx="2872978" cy="1244600"/>
            </a:xfrm>
            <a:prstGeom prst="rect">
              <a:avLst/>
            </a:prstGeom>
          </p:spPr>
          <p:txBody>
            <a:bodyPr lIns="0" tIns="0" rIns="0" bIns="0" rtlCol="0" anchor="t"/>
            <a:lstStyle/>
            <a:p>
              <a:pPr algn="l">
                <a:lnSpc>
                  <a:spcPts val="3374"/>
                </a:lnSpc>
              </a:pPr>
              <a:r>
                <a:rPr lang="en-US" sz="2062">
                  <a:solidFill>
                    <a:srgbClr val="2A2742"/>
                  </a:solidFill>
                  <a:latin typeface="Arimo"/>
                  <a:ea typeface="Arimo"/>
                  <a:cs typeface="Arimo"/>
                  <a:sym typeface="Arimo"/>
                </a:rPr>
                <a:t>Microcontroller-based unit.</a:t>
              </a:r>
            </a:p>
          </p:txBody>
        </p:sp>
      </p:grpSp>
      <p:grpSp>
        <p:nvGrpSpPr>
          <p:cNvPr id="27" name="Group 27"/>
          <p:cNvGrpSpPr/>
          <p:nvPr/>
        </p:nvGrpSpPr>
        <p:grpSpPr>
          <a:xfrm>
            <a:off x="4999881" y="4980086"/>
            <a:ext cx="2154734" cy="862012"/>
            <a:chOff x="0" y="0"/>
            <a:chExt cx="2872978" cy="1149350"/>
          </a:xfrm>
        </p:grpSpPr>
        <p:sp>
          <p:nvSpPr>
            <p:cNvPr id="28" name="Freeform 28"/>
            <p:cNvSpPr/>
            <p:nvPr/>
          </p:nvSpPr>
          <p:spPr>
            <a:xfrm>
              <a:off x="0" y="0"/>
              <a:ext cx="2872978" cy="1149350"/>
            </a:xfrm>
            <a:custGeom>
              <a:avLst/>
              <a:gdLst/>
              <a:ahLst/>
              <a:cxnLst/>
              <a:rect l="l" t="t" r="r" b="b"/>
              <a:pathLst>
                <a:path w="2872978" h="1149350">
                  <a:moveTo>
                    <a:pt x="0" y="0"/>
                  </a:moveTo>
                  <a:lnTo>
                    <a:pt x="2872978" y="0"/>
                  </a:lnTo>
                  <a:lnTo>
                    <a:pt x="2872978" y="1149350"/>
                  </a:lnTo>
                  <a:lnTo>
                    <a:pt x="0" y="1149350"/>
                  </a:lnTo>
                  <a:close/>
                </a:path>
              </a:pathLst>
            </a:custGeom>
            <a:solidFill>
              <a:srgbClr val="000000">
                <a:alpha val="0"/>
              </a:srgbClr>
            </a:solidFill>
          </p:spPr>
        </p:sp>
        <p:sp>
          <p:nvSpPr>
            <p:cNvPr id="29" name="TextBox 29"/>
            <p:cNvSpPr txBox="1"/>
            <p:nvPr/>
          </p:nvSpPr>
          <p:spPr>
            <a:xfrm>
              <a:off x="0" y="-95250"/>
              <a:ext cx="2872978" cy="1244600"/>
            </a:xfrm>
            <a:prstGeom prst="rect">
              <a:avLst/>
            </a:prstGeom>
          </p:spPr>
          <p:txBody>
            <a:bodyPr lIns="0" tIns="0" rIns="0" bIns="0" rtlCol="0" anchor="t"/>
            <a:lstStyle/>
            <a:p>
              <a:pPr algn="l">
                <a:lnSpc>
                  <a:spcPts val="3374"/>
                </a:lnSpc>
              </a:pPr>
              <a:r>
                <a:rPr lang="en-US" sz="2062">
                  <a:solidFill>
                    <a:srgbClr val="2A2742"/>
                  </a:solidFill>
                  <a:latin typeface="Arimo"/>
                  <a:ea typeface="Arimo"/>
                  <a:cs typeface="Arimo"/>
                  <a:sym typeface="Arimo"/>
                </a:rPr>
                <a:t>Data acquisition and control.</a:t>
              </a:r>
            </a:p>
          </p:txBody>
        </p:sp>
      </p:grpSp>
      <p:sp>
        <p:nvSpPr>
          <p:cNvPr id="30" name="Freeform 30" descr="preencoded.png"/>
          <p:cNvSpPr/>
          <p:nvPr/>
        </p:nvSpPr>
        <p:spPr>
          <a:xfrm>
            <a:off x="7558534" y="3000672"/>
            <a:ext cx="455265" cy="455265"/>
          </a:xfrm>
          <a:custGeom>
            <a:avLst/>
            <a:gdLst/>
            <a:ahLst/>
            <a:cxnLst/>
            <a:rect l="l" t="t" r="r" b="b"/>
            <a:pathLst>
              <a:path w="455265" h="455265">
                <a:moveTo>
                  <a:pt x="0" y="0"/>
                </a:moveTo>
                <a:lnTo>
                  <a:pt x="455265" y="0"/>
                </a:lnTo>
                <a:lnTo>
                  <a:pt x="455265" y="455266"/>
                </a:lnTo>
                <a:lnTo>
                  <a:pt x="0" y="455266"/>
                </a:lnTo>
                <a:lnTo>
                  <a:pt x="0" y="0"/>
                </a:lnTo>
                <a:close/>
              </a:path>
            </a:pathLst>
          </a:custGeom>
          <a:blipFill>
            <a:blip r:embed="rId8"/>
            <a:stretch>
              <a:fillRect/>
            </a:stretch>
          </a:blipFill>
        </p:spPr>
      </p:sp>
      <p:grpSp>
        <p:nvGrpSpPr>
          <p:cNvPr id="31" name="Group 31"/>
          <p:cNvGrpSpPr/>
          <p:nvPr/>
        </p:nvGrpSpPr>
        <p:grpSpPr>
          <a:xfrm>
            <a:off x="8283029" y="2953642"/>
            <a:ext cx="2154734" cy="420738"/>
            <a:chOff x="0" y="0"/>
            <a:chExt cx="2872978" cy="560983"/>
          </a:xfrm>
        </p:grpSpPr>
        <p:sp>
          <p:nvSpPr>
            <p:cNvPr id="32" name="Freeform 32"/>
            <p:cNvSpPr/>
            <p:nvPr/>
          </p:nvSpPr>
          <p:spPr>
            <a:xfrm>
              <a:off x="0" y="0"/>
              <a:ext cx="2872978" cy="560983"/>
            </a:xfrm>
            <a:custGeom>
              <a:avLst/>
              <a:gdLst/>
              <a:ahLst/>
              <a:cxnLst/>
              <a:rect l="l" t="t" r="r" b="b"/>
              <a:pathLst>
                <a:path w="2872978" h="560983">
                  <a:moveTo>
                    <a:pt x="0" y="0"/>
                  </a:moveTo>
                  <a:lnTo>
                    <a:pt x="2872978" y="0"/>
                  </a:lnTo>
                  <a:lnTo>
                    <a:pt x="2872978" y="560983"/>
                  </a:lnTo>
                  <a:lnTo>
                    <a:pt x="0" y="560983"/>
                  </a:lnTo>
                  <a:close/>
                </a:path>
              </a:pathLst>
            </a:custGeom>
            <a:solidFill>
              <a:srgbClr val="000000">
                <a:alpha val="0"/>
              </a:srgbClr>
            </a:solidFill>
          </p:spPr>
        </p:sp>
        <p:sp>
          <p:nvSpPr>
            <p:cNvPr id="33" name="TextBox 33"/>
            <p:cNvSpPr txBox="1"/>
            <p:nvPr/>
          </p:nvSpPr>
          <p:spPr>
            <a:xfrm>
              <a:off x="0" y="-38100"/>
              <a:ext cx="2872978" cy="599083"/>
            </a:xfrm>
            <a:prstGeom prst="rect">
              <a:avLst/>
            </a:prstGeom>
          </p:spPr>
          <p:txBody>
            <a:bodyPr lIns="0" tIns="0" rIns="0" bIns="0" rtlCol="0" anchor="t"/>
            <a:lstStyle/>
            <a:p>
              <a:pPr algn="l">
                <a:lnSpc>
                  <a:spcPts val="3312"/>
                </a:lnSpc>
              </a:pPr>
              <a:r>
                <a:rPr lang="en-US" sz="2625" b="1">
                  <a:solidFill>
                    <a:srgbClr val="2A2742"/>
                  </a:solidFill>
                  <a:latin typeface="Arimo Bold"/>
                  <a:ea typeface="Arimo Bold"/>
                  <a:cs typeface="Arimo Bold"/>
                  <a:sym typeface="Arimo Bold"/>
                </a:rPr>
                <a:t>Wi-Fi Module</a:t>
              </a:r>
            </a:p>
          </p:txBody>
        </p:sp>
      </p:grpSp>
      <p:grpSp>
        <p:nvGrpSpPr>
          <p:cNvPr id="34" name="Group 34"/>
          <p:cNvGrpSpPr/>
          <p:nvPr/>
        </p:nvGrpSpPr>
        <p:grpSpPr>
          <a:xfrm>
            <a:off x="8283029" y="3535859"/>
            <a:ext cx="2154734" cy="862012"/>
            <a:chOff x="0" y="0"/>
            <a:chExt cx="2872978" cy="1149350"/>
          </a:xfrm>
        </p:grpSpPr>
        <p:sp>
          <p:nvSpPr>
            <p:cNvPr id="35" name="Freeform 35"/>
            <p:cNvSpPr/>
            <p:nvPr/>
          </p:nvSpPr>
          <p:spPr>
            <a:xfrm>
              <a:off x="0" y="0"/>
              <a:ext cx="2872978" cy="1149350"/>
            </a:xfrm>
            <a:custGeom>
              <a:avLst/>
              <a:gdLst/>
              <a:ahLst/>
              <a:cxnLst/>
              <a:rect l="l" t="t" r="r" b="b"/>
              <a:pathLst>
                <a:path w="2872978" h="1149350">
                  <a:moveTo>
                    <a:pt x="0" y="0"/>
                  </a:moveTo>
                  <a:lnTo>
                    <a:pt x="2872978" y="0"/>
                  </a:lnTo>
                  <a:lnTo>
                    <a:pt x="2872978" y="1149350"/>
                  </a:lnTo>
                  <a:lnTo>
                    <a:pt x="0" y="1149350"/>
                  </a:lnTo>
                  <a:close/>
                </a:path>
              </a:pathLst>
            </a:custGeom>
            <a:solidFill>
              <a:srgbClr val="000000">
                <a:alpha val="0"/>
              </a:srgbClr>
            </a:solidFill>
          </p:spPr>
        </p:sp>
        <p:sp>
          <p:nvSpPr>
            <p:cNvPr id="36" name="TextBox 36"/>
            <p:cNvSpPr txBox="1"/>
            <p:nvPr/>
          </p:nvSpPr>
          <p:spPr>
            <a:xfrm>
              <a:off x="0" y="-95250"/>
              <a:ext cx="2872978" cy="1244600"/>
            </a:xfrm>
            <a:prstGeom prst="rect">
              <a:avLst/>
            </a:prstGeom>
          </p:spPr>
          <p:txBody>
            <a:bodyPr lIns="0" tIns="0" rIns="0" bIns="0" rtlCol="0" anchor="t"/>
            <a:lstStyle/>
            <a:p>
              <a:pPr algn="l">
                <a:lnSpc>
                  <a:spcPts val="3374"/>
                </a:lnSpc>
              </a:pPr>
              <a:r>
                <a:rPr lang="en-US" sz="2062">
                  <a:solidFill>
                    <a:srgbClr val="2A2742"/>
                  </a:solidFill>
                  <a:latin typeface="Arimo"/>
                  <a:ea typeface="Arimo"/>
                  <a:cs typeface="Arimo"/>
                  <a:sym typeface="Arimo"/>
                </a:rPr>
                <a:t>Sends billing information.</a:t>
              </a:r>
            </a:p>
          </p:txBody>
        </p:sp>
      </p:grpSp>
      <p:grpSp>
        <p:nvGrpSpPr>
          <p:cNvPr id="37" name="Group 37"/>
          <p:cNvGrpSpPr/>
          <p:nvPr/>
        </p:nvGrpSpPr>
        <p:grpSpPr>
          <a:xfrm>
            <a:off x="8283029" y="4559350"/>
            <a:ext cx="2154734" cy="862012"/>
            <a:chOff x="0" y="0"/>
            <a:chExt cx="2872978" cy="1149350"/>
          </a:xfrm>
        </p:grpSpPr>
        <p:sp>
          <p:nvSpPr>
            <p:cNvPr id="38" name="Freeform 38"/>
            <p:cNvSpPr/>
            <p:nvPr/>
          </p:nvSpPr>
          <p:spPr>
            <a:xfrm>
              <a:off x="0" y="0"/>
              <a:ext cx="2872978" cy="1149350"/>
            </a:xfrm>
            <a:custGeom>
              <a:avLst/>
              <a:gdLst/>
              <a:ahLst/>
              <a:cxnLst/>
              <a:rect l="l" t="t" r="r" b="b"/>
              <a:pathLst>
                <a:path w="2872978" h="1149350">
                  <a:moveTo>
                    <a:pt x="0" y="0"/>
                  </a:moveTo>
                  <a:lnTo>
                    <a:pt x="2872978" y="0"/>
                  </a:lnTo>
                  <a:lnTo>
                    <a:pt x="2872978" y="1149350"/>
                  </a:lnTo>
                  <a:lnTo>
                    <a:pt x="0" y="1149350"/>
                  </a:lnTo>
                  <a:close/>
                </a:path>
              </a:pathLst>
            </a:custGeom>
            <a:solidFill>
              <a:srgbClr val="000000">
                <a:alpha val="0"/>
              </a:srgbClr>
            </a:solidFill>
          </p:spPr>
        </p:sp>
        <p:sp>
          <p:nvSpPr>
            <p:cNvPr id="39" name="TextBox 39"/>
            <p:cNvSpPr txBox="1"/>
            <p:nvPr/>
          </p:nvSpPr>
          <p:spPr>
            <a:xfrm>
              <a:off x="0" y="-95250"/>
              <a:ext cx="2872978" cy="1244600"/>
            </a:xfrm>
            <a:prstGeom prst="rect">
              <a:avLst/>
            </a:prstGeom>
          </p:spPr>
          <p:txBody>
            <a:bodyPr lIns="0" tIns="0" rIns="0" bIns="0" rtlCol="0" anchor="t"/>
            <a:lstStyle/>
            <a:p>
              <a:pPr algn="l">
                <a:lnSpc>
                  <a:spcPts val="3374"/>
                </a:lnSpc>
              </a:pPr>
              <a:r>
                <a:rPr lang="en-US" sz="2062">
                  <a:solidFill>
                    <a:srgbClr val="2A2742"/>
                  </a:solidFill>
                  <a:latin typeface="Arimo"/>
                  <a:ea typeface="Arimo"/>
                  <a:cs typeface="Arimo"/>
                  <a:sym typeface="Arimo"/>
                </a:rPr>
                <a:t>To a central server.</a:t>
              </a:r>
            </a:p>
          </p:txBody>
        </p:sp>
      </p:grpSp>
      <p:sp>
        <p:nvSpPr>
          <p:cNvPr id="40" name="Freeform 40" descr="preencoded.png"/>
          <p:cNvSpPr/>
          <p:nvPr/>
        </p:nvSpPr>
        <p:spPr>
          <a:xfrm>
            <a:off x="992238" y="6697116"/>
            <a:ext cx="455265" cy="455265"/>
          </a:xfrm>
          <a:custGeom>
            <a:avLst/>
            <a:gdLst/>
            <a:ahLst/>
            <a:cxnLst/>
            <a:rect l="l" t="t" r="r" b="b"/>
            <a:pathLst>
              <a:path w="455265" h="455265">
                <a:moveTo>
                  <a:pt x="0" y="0"/>
                </a:moveTo>
                <a:lnTo>
                  <a:pt x="455265" y="0"/>
                </a:lnTo>
                <a:lnTo>
                  <a:pt x="455265" y="455265"/>
                </a:lnTo>
                <a:lnTo>
                  <a:pt x="0" y="455265"/>
                </a:lnTo>
                <a:lnTo>
                  <a:pt x="0" y="0"/>
                </a:lnTo>
                <a:close/>
              </a:path>
            </a:pathLst>
          </a:custGeom>
          <a:blipFill>
            <a:blip r:embed="rId9"/>
            <a:stretch>
              <a:fillRect/>
            </a:stretch>
          </a:blipFill>
        </p:spPr>
      </p:sp>
      <p:grpSp>
        <p:nvGrpSpPr>
          <p:cNvPr id="41" name="Group 41"/>
          <p:cNvGrpSpPr/>
          <p:nvPr/>
        </p:nvGrpSpPr>
        <p:grpSpPr>
          <a:xfrm>
            <a:off x="1716732" y="6650088"/>
            <a:ext cx="2154734" cy="420737"/>
            <a:chOff x="0" y="0"/>
            <a:chExt cx="2872978" cy="560983"/>
          </a:xfrm>
        </p:grpSpPr>
        <p:sp>
          <p:nvSpPr>
            <p:cNvPr id="42" name="Freeform 42"/>
            <p:cNvSpPr/>
            <p:nvPr/>
          </p:nvSpPr>
          <p:spPr>
            <a:xfrm>
              <a:off x="0" y="0"/>
              <a:ext cx="2872978" cy="560983"/>
            </a:xfrm>
            <a:custGeom>
              <a:avLst/>
              <a:gdLst/>
              <a:ahLst/>
              <a:cxnLst/>
              <a:rect l="l" t="t" r="r" b="b"/>
              <a:pathLst>
                <a:path w="2872978" h="560983">
                  <a:moveTo>
                    <a:pt x="0" y="0"/>
                  </a:moveTo>
                  <a:lnTo>
                    <a:pt x="2872978" y="0"/>
                  </a:lnTo>
                  <a:lnTo>
                    <a:pt x="2872978" y="560983"/>
                  </a:lnTo>
                  <a:lnTo>
                    <a:pt x="0" y="560983"/>
                  </a:lnTo>
                  <a:close/>
                </a:path>
              </a:pathLst>
            </a:custGeom>
            <a:solidFill>
              <a:srgbClr val="000000">
                <a:alpha val="0"/>
              </a:srgbClr>
            </a:solidFill>
          </p:spPr>
        </p:sp>
        <p:sp>
          <p:nvSpPr>
            <p:cNvPr id="43" name="TextBox 43"/>
            <p:cNvSpPr txBox="1"/>
            <p:nvPr/>
          </p:nvSpPr>
          <p:spPr>
            <a:xfrm>
              <a:off x="0" y="-38100"/>
              <a:ext cx="2872978" cy="599083"/>
            </a:xfrm>
            <a:prstGeom prst="rect">
              <a:avLst/>
            </a:prstGeom>
          </p:spPr>
          <p:txBody>
            <a:bodyPr lIns="0" tIns="0" rIns="0" bIns="0" rtlCol="0" anchor="t"/>
            <a:lstStyle/>
            <a:p>
              <a:pPr algn="l">
                <a:lnSpc>
                  <a:spcPts val="3312"/>
                </a:lnSpc>
              </a:pPr>
              <a:r>
                <a:rPr lang="en-US" sz="2625" b="1">
                  <a:solidFill>
                    <a:srgbClr val="2A2742"/>
                  </a:solidFill>
                  <a:latin typeface="Arimo Bold"/>
                  <a:ea typeface="Arimo Bold"/>
                  <a:cs typeface="Arimo Bold"/>
                  <a:sym typeface="Arimo Bold"/>
                </a:rPr>
                <a:t>LCD Panel</a:t>
              </a:r>
            </a:p>
          </p:txBody>
        </p:sp>
      </p:grpSp>
      <p:grpSp>
        <p:nvGrpSpPr>
          <p:cNvPr id="44" name="Group 44"/>
          <p:cNvGrpSpPr/>
          <p:nvPr/>
        </p:nvGrpSpPr>
        <p:grpSpPr>
          <a:xfrm>
            <a:off x="1716732" y="7232302"/>
            <a:ext cx="2154734" cy="862012"/>
            <a:chOff x="0" y="0"/>
            <a:chExt cx="2872978" cy="1149350"/>
          </a:xfrm>
        </p:grpSpPr>
        <p:sp>
          <p:nvSpPr>
            <p:cNvPr id="45" name="Freeform 45"/>
            <p:cNvSpPr/>
            <p:nvPr/>
          </p:nvSpPr>
          <p:spPr>
            <a:xfrm>
              <a:off x="0" y="0"/>
              <a:ext cx="2872978" cy="1149350"/>
            </a:xfrm>
            <a:custGeom>
              <a:avLst/>
              <a:gdLst/>
              <a:ahLst/>
              <a:cxnLst/>
              <a:rect l="l" t="t" r="r" b="b"/>
              <a:pathLst>
                <a:path w="2872978" h="1149350">
                  <a:moveTo>
                    <a:pt x="0" y="0"/>
                  </a:moveTo>
                  <a:lnTo>
                    <a:pt x="2872978" y="0"/>
                  </a:lnTo>
                  <a:lnTo>
                    <a:pt x="2872978" y="1149350"/>
                  </a:lnTo>
                  <a:lnTo>
                    <a:pt x="0" y="1149350"/>
                  </a:lnTo>
                  <a:close/>
                </a:path>
              </a:pathLst>
            </a:custGeom>
            <a:solidFill>
              <a:srgbClr val="000000">
                <a:alpha val="0"/>
              </a:srgbClr>
            </a:solidFill>
          </p:spPr>
        </p:sp>
        <p:sp>
          <p:nvSpPr>
            <p:cNvPr id="46" name="TextBox 46"/>
            <p:cNvSpPr txBox="1"/>
            <p:nvPr/>
          </p:nvSpPr>
          <p:spPr>
            <a:xfrm>
              <a:off x="0" y="-95250"/>
              <a:ext cx="2872978" cy="1244600"/>
            </a:xfrm>
            <a:prstGeom prst="rect">
              <a:avLst/>
            </a:prstGeom>
          </p:spPr>
          <p:txBody>
            <a:bodyPr lIns="0" tIns="0" rIns="0" bIns="0" rtlCol="0" anchor="t"/>
            <a:lstStyle/>
            <a:p>
              <a:pPr algn="l">
                <a:lnSpc>
                  <a:spcPts val="3374"/>
                </a:lnSpc>
              </a:pPr>
              <a:r>
                <a:rPr lang="en-US" sz="2062">
                  <a:solidFill>
                    <a:srgbClr val="2A2742"/>
                  </a:solidFill>
                  <a:latin typeface="Arimo"/>
                  <a:ea typeface="Arimo"/>
                  <a:cs typeface="Arimo"/>
                  <a:sym typeface="Arimo"/>
                </a:rPr>
                <a:t>Displays product information.</a:t>
              </a:r>
            </a:p>
          </p:txBody>
        </p:sp>
      </p:grpSp>
      <p:grpSp>
        <p:nvGrpSpPr>
          <p:cNvPr id="47" name="Group 47"/>
          <p:cNvGrpSpPr/>
          <p:nvPr/>
        </p:nvGrpSpPr>
        <p:grpSpPr>
          <a:xfrm>
            <a:off x="1716732" y="8255794"/>
            <a:ext cx="2154734" cy="431006"/>
            <a:chOff x="0" y="0"/>
            <a:chExt cx="2872978" cy="574675"/>
          </a:xfrm>
        </p:grpSpPr>
        <p:sp>
          <p:nvSpPr>
            <p:cNvPr id="48" name="Freeform 48"/>
            <p:cNvSpPr/>
            <p:nvPr/>
          </p:nvSpPr>
          <p:spPr>
            <a:xfrm>
              <a:off x="0" y="0"/>
              <a:ext cx="2872978" cy="574675"/>
            </a:xfrm>
            <a:custGeom>
              <a:avLst/>
              <a:gdLst/>
              <a:ahLst/>
              <a:cxnLst/>
              <a:rect l="l" t="t" r="r" b="b"/>
              <a:pathLst>
                <a:path w="2872978" h="574675">
                  <a:moveTo>
                    <a:pt x="0" y="0"/>
                  </a:moveTo>
                  <a:lnTo>
                    <a:pt x="2872978" y="0"/>
                  </a:lnTo>
                  <a:lnTo>
                    <a:pt x="2872978" y="574675"/>
                  </a:lnTo>
                  <a:lnTo>
                    <a:pt x="0" y="574675"/>
                  </a:lnTo>
                  <a:close/>
                </a:path>
              </a:pathLst>
            </a:custGeom>
            <a:solidFill>
              <a:srgbClr val="000000">
                <a:alpha val="0"/>
              </a:srgbClr>
            </a:solidFill>
          </p:spPr>
        </p:sp>
        <p:sp>
          <p:nvSpPr>
            <p:cNvPr id="49" name="TextBox 49"/>
            <p:cNvSpPr txBox="1"/>
            <p:nvPr/>
          </p:nvSpPr>
          <p:spPr>
            <a:xfrm>
              <a:off x="0" y="-95250"/>
              <a:ext cx="2872978" cy="669925"/>
            </a:xfrm>
            <a:prstGeom prst="rect">
              <a:avLst/>
            </a:prstGeom>
          </p:spPr>
          <p:txBody>
            <a:bodyPr lIns="0" tIns="0" rIns="0" bIns="0" rtlCol="0" anchor="t"/>
            <a:lstStyle/>
            <a:p>
              <a:pPr algn="l">
                <a:lnSpc>
                  <a:spcPts val="3374"/>
                </a:lnSpc>
              </a:pPr>
              <a:r>
                <a:rPr lang="en-US" sz="2062">
                  <a:solidFill>
                    <a:srgbClr val="2A2742"/>
                  </a:solidFill>
                  <a:latin typeface="Arimo"/>
                  <a:ea typeface="Arimo"/>
                  <a:cs typeface="Arimo"/>
                  <a:sym typeface="Arimo"/>
                </a:rPr>
                <a:t>Billing details.</a:t>
              </a:r>
            </a:p>
          </p:txBody>
        </p:sp>
      </p:grpSp>
      <p:grpSp>
        <p:nvGrpSpPr>
          <p:cNvPr id="50" name="Group 50"/>
          <p:cNvGrpSpPr/>
          <p:nvPr/>
        </p:nvGrpSpPr>
        <p:grpSpPr>
          <a:xfrm>
            <a:off x="992238" y="8989814"/>
            <a:ext cx="9445526" cy="431006"/>
            <a:chOff x="0" y="0"/>
            <a:chExt cx="12594035" cy="574675"/>
          </a:xfrm>
        </p:grpSpPr>
        <p:sp>
          <p:nvSpPr>
            <p:cNvPr id="51" name="Freeform 51"/>
            <p:cNvSpPr/>
            <p:nvPr/>
          </p:nvSpPr>
          <p:spPr>
            <a:xfrm>
              <a:off x="0" y="0"/>
              <a:ext cx="12594035" cy="574675"/>
            </a:xfrm>
            <a:custGeom>
              <a:avLst/>
              <a:gdLst/>
              <a:ahLst/>
              <a:cxnLst/>
              <a:rect l="l" t="t" r="r" b="b"/>
              <a:pathLst>
                <a:path w="12594035" h="574675">
                  <a:moveTo>
                    <a:pt x="0" y="0"/>
                  </a:moveTo>
                  <a:lnTo>
                    <a:pt x="12594035" y="0"/>
                  </a:lnTo>
                  <a:lnTo>
                    <a:pt x="12594035" y="574675"/>
                  </a:lnTo>
                  <a:lnTo>
                    <a:pt x="0" y="574675"/>
                  </a:lnTo>
                  <a:close/>
                </a:path>
              </a:pathLst>
            </a:custGeom>
            <a:solidFill>
              <a:srgbClr val="000000">
                <a:alpha val="0"/>
              </a:srgbClr>
            </a:solidFill>
          </p:spPr>
        </p:sp>
        <p:sp>
          <p:nvSpPr>
            <p:cNvPr id="52" name="TextBox 52"/>
            <p:cNvSpPr txBox="1"/>
            <p:nvPr/>
          </p:nvSpPr>
          <p:spPr>
            <a:xfrm>
              <a:off x="0" y="-95250"/>
              <a:ext cx="12594035" cy="669925"/>
            </a:xfrm>
            <a:prstGeom prst="rect">
              <a:avLst/>
            </a:prstGeom>
          </p:spPr>
          <p:txBody>
            <a:bodyPr lIns="0" tIns="0" rIns="0" bIns="0" rtlCol="0" anchor="t"/>
            <a:lstStyle/>
            <a:p>
              <a:pPr algn="l">
                <a:lnSpc>
                  <a:spcPts val="3374"/>
                </a:lnSpc>
              </a:pPr>
              <a:r>
                <a:rPr lang="en-US" sz="2062">
                  <a:solidFill>
                    <a:srgbClr val="2A2742"/>
                  </a:solidFill>
                  <a:latin typeface="Arimo"/>
                  <a:ea typeface="Arimo"/>
                  <a:cs typeface="Arimo"/>
                  <a:sym typeface="Arimo"/>
                </a:rPr>
                <a:t>The smart cart allows customers to add or remove items and view the final bill.</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1047155" y="809179"/>
            <a:ext cx="12440245" cy="894308"/>
            <a:chOff x="0" y="-19049"/>
            <a:chExt cx="16586994" cy="1192411"/>
          </a:xfrm>
        </p:grpSpPr>
        <p:sp>
          <p:nvSpPr>
            <p:cNvPr id="6" name="Freeform 6"/>
            <p:cNvSpPr/>
            <p:nvPr/>
          </p:nvSpPr>
          <p:spPr>
            <a:xfrm>
              <a:off x="0" y="0"/>
              <a:ext cx="15572383" cy="1173362"/>
            </a:xfrm>
            <a:custGeom>
              <a:avLst/>
              <a:gdLst/>
              <a:ahLst/>
              <a:cxnLst/>
              <a:rect l="l" t="t" r="r" b="b"/>
              <a:pathLst>
                <a:path w="15572383" h="1173362">
                  <a:moveTo>
                    <a:pt x="0" y="0"/>
                  </a:moveTo>
                  <a:lnTo>
                    <a:pt x="15572383" y="0"/>
                  </a:lnTo>
                  <a:lnTo>
                    <a:pt x="15572383" y="1173362"/>
                  </a:lnTo>
                  <a:lnTo>
                    <a:pt x="0" y="1173362"/>
                  </a:lnTo>
                  <a:close/>
                </a:path>
              </a:pathLst>
            </a:custGeom>
            <a:solidFill>
              <a:srgbClr val="000000">
                <a:alpha val="0"/>
              </a:srgbClr>
            </a:solidFill>
          </p:spPr>
        </p:sp>
        <p:sp>
          <p:nvSpPr>
            <p:cNvPr id="7" name="TextBox 7"/>
            <p:cNvSpPr txBox="1"/>
            <p:nvPr/>
          </p:nvSpPr>
          <p:spPr>
            <a:xfrm>
              <a:off x="0" y="-19049"/>
              <a:ext cx="16586994" cy="1192411"/>
            </a:xfrm>
            <a:prstGeom prst="rect">
              <a:avLst/>
            </a:prstGeom>
          </p:spPr>
          <p:txBody>
            <a:bodyPr lIns="0" tIns="0" rIns="0" bIns="0" rtlCol="0" anchor="t"/>
            <a:lstStyle/>
            <a:p>
              <a:pPr algn="l">
                <a:lnSpc>
                  <a:spcPts val="6875"/>
                </a:lnSpc>
              </a:pPr>
              <a:r>
                <a:rPr lang="en-US" sz="5500" b="1" spc="-111" dirty="0">
                  <a:solidFill>
                    <a:srgbClr val="000000"/>
                  </a:solidFill>
                  <a:latin typeface="Source Serif Pro Bold"/>
                  <a:ea typeface="Source Serif Pro Bold"/>
                  <a:cs typeface="Source Serif Pro Bold"/>
                  <a:sym typeface="Source Serif Pro Bold"/>
                </a:rPr>
                <a:t>Conclusion and Future Enhancements</a:t>
              </a:r>
            </a:p>
          </p:txBody>
        </p:sp>
      </p:grpSp>
      <p:grpSp>
        <p:nvGrpSpPr>
          <p:cNvPr id="8" name="Group 8"/>
          <p:cNvGrpSpPr/>
          <p:nvPr/>
        </p:nvGrpSpPr>
        <p:grpSpPr>
          <a:xfrm>
            <a:off x="1042392" y="2297162"/>
            <a:ext cx="2708374" cy="1706016"/>
            <a:chOff x="0" y="0"/>
            <a:chExt cx="3611165" cy="2274688"/>
          </a:xfrm>
        </p:grpSpPr>
        <p:sp>
          <p:nvSpPr>
            <p:cNvPr id="9" name="Freeform 9"/>
            <p:cNvSpPr/>
            <p:nvPr/>
          </p:nvSpPr>
          <p:spPr>
            <a:xfrm>
              <a:off x="6350" y="6350"/>
              <a:ext cx="3598418" cy="2261997"/>
            </a:xfrm>
            <a:custGeom>
              <a:avLst/>
              <a:gdLst/>
              <a:ahLst/>
              <a:cxnLst/>
              <a:rect l="l" t="t" r="r" b="b"/>
              <a:pathLst>
                <a:path w="3598418" h="2261997">
                  <a:moveTo>
                    <a:pt x="0" y="167513"/>
                  </a:moveTo>
                  <a:cubicBezTo>
                    <a:pt x="0" y="75057"/>
                    <a:pt x="75184" y="0"/>
                    <a:pt x="167894" y="0"/>
                  </a:cubicBezTo>
                  <a:lnTo>
                    <a:pt x="3430524" y="0"/>
                  </a:lnTo>
                  <a:cubicBezTo>
                    <a:pt x="3523234" y="0"/>
                    <a:pt x="3598418" y="75057"/>
                    <a:pt x="3598418" y="167513"/>
                  </a:cubicBezTo>
                  <a:lnTo>
                    <a:pt x="3598418" y="2094357"/>
                  </a:lnTo>
                  <a:cubicBezTo>
                    <a:pt x="3598418" y="2186940"/>
                    <a:pt x="3523234" y="2261870"/>
                    <a:pt x="3430524" y="2261870"/>
                  </a:cubicBezTo>
                  <a:lnTo>
                    <a:pt x="167894" y="2261870"/>
                  </a:lnTo>
                  <a:cubicBezTo>
                    <a:pt x="75184" y="2261997"/>
                    <a:pt x="0" y="2186940"/>
                    <a:pt x="0" y="2094357"/>
                  </a:cubicBezTo>
                  <a:close/>
                </a:path>
              </a:pathLst>
            </a:custGeom>
            <a:solidFill>
              <a:srgbClr val="F0D4F7"/>
            </a:solidFill>
          </p:spPr>
        </p:sp>
        <p:sp>
          <p:nvSpPr>
            <p:cNvPr id="10" name="Freeform 10"/>
            <p:cNvSpPr/>
            <p:nvPr/>
          </p:nvSpPr>
          <p:spPr>
            <a:xfrm>
              <a:off x="0" y="0"/>
              <a:ext cx="3611118" cy="2274697"/>
            </a:xfrm>
            <a:custGeom>
              <a:avLst/>
              <a:gdLst/>
              <a:ahLst/>
              <a:cxnLst/>
              <a:rect l="l" t="t" r="r" b="b"/>
              <a:pathLst>
                <a:path w="3611118" h="2274697">
                  <a:moveTo>
                    <a:pt x="0" y="173863"/>
                  </a:moveTo>
                  <a:cubicBezTo>
                    <a:pt x="0" y="77851"/>
                    <a:pt x="77978" y="0"/>
                    <a:pt x="174244" y="0"/>
                  </a:cubicBezTo>
                  <a:lnTo>
                    <a:pt x="3436874" y="0"/>
                  </a:lnTo>
                  <a:lnTo>
                    <a:pt x="3436874" y="6350"/>
                  </a:lnTo>
                  <a:lnTo>
                    <a:pt x="3436874" y="0"/>
                  </a:lnTo>
                  <a:cubicBezTo>
                    <a:pt x="3533140" y="0"/>
                    <a:pt x="3611118" y="77851"/>
                    <a:pt x="3611118" y="173863"/>
                  </a:cubicBezTo>
                  <a:lnTo>
                    <a:pt x="3604768" y="173863"/>
                  </a:lnTo>
                  <a:lnTo>
                    <a:pt x="3611118" y="173863"/>
                  </a:lnTo>
                  <a:lnTo>
                    <a:pt x="3611118" y="2100707"/>
                  </a:lnTo>
                  <a:lnTo>
                    <a:pt x="3604768" y="2100707"/>
                  </a:lnTo>
                  <a:lnTo>
                    <a:pt x="3611118" y="2100707"/>
                  </a:lnTo>
                  <a:cubicBezTo>
                    <a:pt x="3611118" y="2196719"/>
                    <a:pt x="3533140" y="2274570"/>
                    <a:pt x="3436874" y="2274570"/>
                  </a:cubicBezTo>
                  <a:lnTo>
                    <a:pt x="3436874" y="2268220"/>
                  </a:lnTo>
                  <a:lnTo>
                    <a:pt x="3436874" y="2274570"/>
                  </a:lnTo>
                  <a:lnTo>
                    <a:pt x="174244" y="2274570"/>
                  </a:lnTo>
                  <a:lnTo>
                    <a:pt x="174244" y="2268220"/>
                  </a:lnTo>
                  <a:lnTo>
                    <a:pt x="174244" y="2274570"/>
                  </a:lnTo>
                  <a:cubicBezTo>
                    <a:pt x="77978" y="2274697"/>
                    <a:pt x="0" y="2196846"/>
                    <a:pt x="0" y="2100707"/>
                  </a:cubicBezTo>
                  <a:lnTo>
                    <a:pt x="0" y="173863"/>
                  </a:lnTo>
                  <a:lnTo>
                    <a:pt x="6350" y="173863"/>
                  </a:lnTo>
                  <a:lnTo>
                    <a:pt x="0" y="173863"/>
                  </a:lnTo>
                  <a:moveTo>
                    <a:pt x="12700" y="173863"/>
                  </a:moveTo>
                  <a:lnTo>
                    <a:pt x="12700" y="2100707"/>
                  </a:lnTo>
                  <a:lnTo>
                    <a:pt x="6350" y="2100707"/>
                  </a:lnTo>
                  <a:lnTo>
                    <a:pt x="12700" y="2100707"/>
                  </a:lnTo>
                  <a:cubicBezTo>
                    <a:pt x="12700" y="2189734"/>
                    <a:pt x="84963" y="2261870"/>
                    <a:pt x="174244" y="2261870"/>
                  </a:cubicBezTo>
                  <a:lnTo>
                    <a:pt x="3436874" y="2261870"/>
                  </a:lnTo>
                  <a:cubicBezTo>
                    <a:pt x="3526155" y="2261870"/>
                    <a:pt x="3598418" y="2189734"/>
                    <a:pt x="3598418" y="2100707"/>
                  </a:cubicBezTo>
                  <a:lnTo>
                    <a:pt x="3598418" y="173863"/>
                  </a:lnTo>
                  <a:cubicBezTo>
                    <a:pt x="3598418" y="84836"/>
                    <a:pt x="3526155" y="12700"/>
                    <a:pt x="3436874" y="12700"/>
                  </a:cubicBezTo>
                  <a:lnTo>
                    <a:pt x="174244" y="12700"/>
                  </a:lnTo>
                  <a:lnTo>
                    <a:pt x="174244" y="6350"/>
                  </a:lnTo>
                  <a:lnTo>
                    <a:pt x="174244" y="12700"/>
                  </a:lnTo>
                  <a:cubicBezTo>
                    <a:pt x="84963" y="12700"/>
                    <a:pt x="12700" y="84836"/>
                    <a:pt x="12700" y="173863"/>
                  </a:cubicBezTo>
                  <a:close/>
                </a:path>
              </a:pathLst>
            </a:custGeom>
            <a:solidFill>
              <a:srgbClr val="D6BADD"/>
            </a:solidFill>
          </p:spPr>
        </p:sp>
      </p:grpSp>
      <p:grpSp>
        <p:nvGrpSpPr>
          <p:cNvPr id="11" name="Group 11"/>
          <p:cNvGrpSpPr/>
          <p:nvPr/>
        </p:nvGrpSpPr>
        <p:grpSpPr>
          <a:xfrm>
            <a:off x="2186136" y="2887116"/>
            <a:ext cx="420737" cy="525959"/>
            <a:chOff x="0" y="0"/>
            <a:chExt cx="560983" cy="701278"/>
          </a:xfrm>
        </p:grpSpPr>
        <p:sp>
          <p:nvSpPr>
            <p:cNvPr id="12" name="Freeform 12"/>
            <p:cNvSpPr/>
            <p:nvPr/>
          </p:nvSpPr>
          <p:spPr>
            <a:xfrm>
              <a:off x="0" y="0"/>
              <a:ext cx="560983" cy="701278"/>
            </a:xfrm>
            <a:custGeom>
              <a:avLst/>
              <a:gdLst/>
              <a:ahLst/>
              <a:cxnLst/>
              <a:rect l="l" t="t" r="r" b="b"/>
              <a:pathLst>
                <a:path w="560983" h="701278">
                  <a:moveTo>
                    <a:pt x="0" y="0"/>
                  </a:moveTo>
                  <a:lnTo>
                    <a:pt x="560983" y="0"/>
                  </a:lnTo>
                  <a:lnTo>
                    <a:pt x="560983" y="701278"/>
                  </a:lnTo>
                  <a:lnTo>
                    <a:pt x="0" y="701278"/>
                  </a:lnTo>
                  <a:close/>
                </a:path>
              </a:pathLst>
            </a:custGeom>
            <a:solidFill>
              <a:srgbClr val="000000">
                <a:alpha val="0"/>
              </a:srgbClr>
            </a:solidFill>
          </p:spPr>
        </p:sp>
        <p:sp>
          <p:nvSpPr>
            <p:cNvPr id="13" name="TextBox 13"/>
            <p:cNvSpPr txBox="1"/>
            <p:nvPr/>
          </p:nvSpPr>
          <p:spPr>
            <a:xfrm>
              <a:off x="0" y="-114300"/>
              <a:ext cx="560983" cy="815578"/>
            </a:xfrm>
            <a:prstGeom prst="rect">
              <a:avLst/>
            </a:prstGeom>
          </p:spPr>
          <p:txBody>
            <a:bodyPr lIns="0" tIns="0" rIns="0" bIns="0" rtlCol="0" anchor="t"/>
            <a:lstStyle/>
            <a:p>
              <a:pPr algn="ctr">
                <a:lnSpc>
                  <a:spcPts val="5250"/>
                </a:lnSpc>
              </a:pPr>
              <a:r>
                <a:rPr lang="en-US" sz="3312" b="1" spc="-58">
                  <a:solidFill>
                    <a:srgbClr val="272525"/>
                  </a:solidFill>
                  <a:latin typeface="Source Serif Pro Bold"/>
                  <a:ea typeface="Source Serif Pro Bold"/>
                  <a:cs typeface="Source Serif Pro Bold"/>
                  <a:sym typeface="Source Serif Pro Bold"/>
                </a:rPr>
                <a:t>1</a:t>
              </a:r>
            </a:p>
          </p:txBody>
        </p:sp>
      </p:grpSp>
      <p:grpSp>
        <p:nvGrpSpPr>
          <p:cNvPr id="14" name="Group 14"/>
          <p:cNvGrpSpPr/>
          <p:nvPr/>
        </p:nvGrpSpPr>
        <p:grpSpPr>
          <a:xfrm>
            <a:off x="4045149" y="2601069"/>
            <a:ext cx="3520231" cy="439936"/>
            <a:chOff x="0" y="0"/>
            <a:chExt cx="4693642" cy="586582"/>
          </a:xfrm>
        </p:grpSpPr>
        <p:sp>
          <p:nvSpPr>
            <p:cNvPr id="15" name="Freeform 15"/>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16" name="TextBox 16"/>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272525"/>
                  </a:solidFill>
                  <a:latin typeface="Source Serif Pro Bold"/>
                  <a:ea typeface="Source Serif Pro Bold"/>
                  <a:cs typeface="Source Serif Pro Bold"/>
                  <a:sym typeface="Source Serif Pro Bold"/>
                </a:rPr>
                <a:t>Enhanced Shopping</a:t>
              </a:r>
            </a:p>
          </p:txBody>
        </p:sp>
      </p:grpSp>
      <p:grpSp>
        <p:nvGrpSpPr>
          <p:cNvPr id="17" name="Group 17"/>
          <p:cNvGrpSpPr/>
          <p:nvPr/>
        </p:nvGrpSpPr>
        <p:grpSpPr>
          <a:xfrm>
            <a:off x="4045149" y="3220491"/>
            <a:ext cx="7014270" cy="478780"/>
            <a:chOff x="0" y="0"/>
            <a:chExt cx="9352360" cy="638373"/>
          </a:xfrm>
        </p:grpSpPr>
        <p:sp>
          <p:nvSpPr>
            <p:cNvPr id="18" name="Freeform 18"/>
            <p:cNvSpPr/>
            <p:nvPr/>
          </p:nvSpPr>
          <p:spPr>
            <a:xfrm>
              <a:off x="0" y="0"/>
              <a:ext cx="9352360" cy="638373"/>
            </a:xfrm>
            <a:custGeom>
              <a:avLst/>
              <a:gdLst/>
              <a:ahLst/>
              <a:cxnLst/>
              <a:rect l="l" t="t" r="r" b="b"/>
              <a:pathLst>
                <a:path w="9352360" h="638373">
                  <a:moveTo>
                    <a:pt x="0" y="0"/>
                  </a:moveTo>
                  <a:lnTo>
                    <a:pt x="9352360" y="0"/>
                  </a:lnTo>
                  <a:lnTo>
                    <a:pt x="9352360" y="638373"/>
                  </a:lnTo>
                  <a:lnTo>
                    <a:pt x="0" y="638373"/>
                  </a:lnTo>
                  <a:close/>
                </a:path>
              </a:pathLst>
            </a:custGeom>
            <a:solidFill>
              <a:srgbClr val="000000">
                <a:alpha val="0"/>
              </a:srgbClr>
            </a:solidFill>
          </p:spPr>
        </p:sp>
        <p:sp>
          <p:nvSpPr>
            <p:cNvPr id="19" name="TextBox 19"/>
            <p:cNvSpPr txBox="1"/>
            <p:nvPr/>
          </p:nvSpPr>
          <p:spPr>
            <a:xfrm>
              <a:off x="0" y="-95250"/>
              <a:ext cx="9352360"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Improves customer experience and reduces shopping time.</a:t>
              </a:r>
            </a:p>
          </p:txBody>
        </p:sp>
      </p:grpSp>
      <p:grpSp>
        <p:nvGrpSpPr>
          <p:cNvPr id="20" name="Group 20"/>
          <p:cNvGrpSpPr/>
          <p:nvPr/>
        </p:nvGrpSpPr>
        <p:grpSpPr>
          <a:xfrm>
            <a:off x="3895576" y="3979366"/>
            <a:ext cx="13195698" cy="19050"/>
            <a:chOff x="0" y="0"/>
            <a:chExt cx="17594263" cy="25400"/>
          </a:xfrm>
        </p:grpSpPr>
        <p:sp>
          <p:nvSpPr>
            <p:cNvPr id="21" name="Freeform 21"/>
            <p:cNvSpPr/>
            <p:nvPr/>
          </p:nvSpPr>
          <p:spPr>
            <a:xfrm>
              <a:off x="0" y="0"/>
              <a:ext cx="17594326" cy="25400"/>
            </a:xfrm>
            <a:custGeom>
              <a:avLst/>
              <a:gdLst/>
              <a:ahLst/>
              <a:cxnLst/>
              <a:rect l="l" t="t" r="r" b="b"/>
              <a:pathLst>
                <a:path w="17594326" h="25400">
                  <a:moveTo>
                    <a:pt x="0" y="12700"/>
                  </a:moveTo>
                  <a:cubicBezTo>
                    <a:pt x="0" y="5715"/>
                    <a:pt x="5715" y="0"/>
                    <a:pt x="12700" y="0"/>
                  </a:cubicBezTo>
                  <a:lnTo>
                    <a:pt x="17581626" y="0"/>
                  </a:lnTo>
                  <a:cubicBezTo>
                    <a:pt x="17588612" y="0"/>
                    <a:pt x="17594326" y="5715"/>
                    <a:pt x="17594326" y="12700"/>
                  </a:cubicBezTo>
                  <a:cubicBezTo>
                    <a:pt x="17594326" y="19685"/>
                    <a:pt x="17588612" y="25400"/>
                    <a:pt x="17581626" y="25400"/>
                  </a:cubicBezTo>
                  <a:lnTo>
                    <a:pt x="12700" y="25400"/>
                  </a:lnTo>
                  <a:cubicBezTo>
                    <a:pt x="5715" y="25400"/>
                    <a:pt x="0" y="19685"/>
                    <a:pt x="0" y="12700"/>
                  </a:cubicBezTo>
                  <a:close/>
                </a:path>
              </a:pathLst>
            </a:custGeom>
            <a:solidFill>
              <a:srgbClr val="D6BADD"/>
            </a:solidFill>
          </p:spPr>
        </p:sp>
      </p:grpSp>
      <p:grpSp>
        <p:nvGrpSpPr>
          <p:cNvPr id="22" name="Group 22"/>
          <p:cNvGrpSpPr/>
          <p:nvPr/>
        </p:nvGrpSpPr>
        <p:grpSpPr>
          <a:xfrm>
            <a:off x="1042392" y="4143226"/>
            <a:ext cx="5407373" cy="1706016"/>
            <a:chOff x="0" y="0"/>
            <a:chExt cx="7209830" cy="2274688"/>
          </a:xfrm>
        </p:grpSpPr>
        <p:sp>
          <p:nvSpPr>
            <p:cNvPr id="23" name="Freeform 23"/>
            <p:cNvSpPr/>
            <p:nvPr/>
          </p:nvSpPr>
          <p:spPr>
            <a:xfrm>
              <a:off x="6350" y="6350"/>
              <a:ext cx="7197217" cy="2261997"/>
            </a:xfrm>
            <a:custGeom>
              <a:avLst/>
              <a:gdLst/>
              <a:ahLst/>
              <a:cxnLst/>
              <a:rect l="l" t="t" r="r" b="b"/>
              <a:pathLst>
                <a:path w="7197217" h="2261997">
                  <a:moveTo>
                    <a:pt x="0" y="167513"/>
                  </a:moveTo>
                  <a:cubicBezTo>
                    <a:pt x="0" y="75057"/>
                    <a:pt x="75311" y="0"/>
                    <a:pt x="168275" y="0"/>
                  </a:cubicBezTo>
                  <a:lnTo>
                    <a:pt x="7028942" y="0"/>
                  </a:lnTo>
                  <a:cubicBezTo>
                    <a:pt x="7121906" y="0"/>
                    <a:pt x="7197217" y="75057"/>
                    <a:pt x="7197217" y="167513"/>
                  </a:cubicBezTo>
                  <a:lnTo>
                    <a:pt x="7197217" y="2094357"/>
                  </a:lnTo>
                  <a:cubicBezTo>
                    <a:pt x="7197217" y="2186940"/>
                    <a:pt x="7121906" y="2261870"/>
                    <a:pt x="7028942" y="2261870"/>
                  </a:cubicBezTo>
                  <a:lnTo>
                    <a:pt x="168275" y="2261870"/>
                  </a:lnTo>
                  <a:cubicBezTo>
                    <a:pt x="75311" y="2261997"/>
                    <a:pt x="0" y="2186940"/>
                    <a:pt x="0" y="2094357"/>
                  </a:cubicBezTo>
                  <a:close/>
                </a:path>
              </a:pathLst>
            </a:custGeom>
            <a:solidFill>
              <a:srgbClr val="F0D4F7"/>
            </a:solidFill>
          </p:spPr>
        </p:sp>
        <p:sp>
          <p:nvSpPr>
            <p:cNvPr id="24" name="Freeform 24"/>
            <p:cNvSpPr/>
            <p:nvPr/>
          </p:nvSpPr>
          <p:spPr>
            <a:xfrm>
              <a:off x="0" y="0"/>
              <a:ext cx="7209917" cy="2274697"/>
            </a:xfrm>
            <a:custGeom>
              <a:avLst/>
              <a:gdLst/>
              <a:ahLst/>
              <a:cxnLst/>
              <a:rect l="l" t="t" r="r" b="b"/>
              <a:pathLst>
                <a:path w="7209917" h="2274697">
                  <a:moveTo>
                    <a:pt x="0" y="173863"/>
                  </a:moveTo>
                  <a:cubicBezTo>
                    <a:pt x="0" y="77851"/>
                    <a:pt x="78232" y="0"/>
                    <a:pt x="174625" y="0"/>
                  </a:cubicBezTo>
                  <a:lnTo>
                    <a:pt x="7035292" y="0"/>
                  </a:lnTo>
                  <a:lnTo>
                    <a:pt x="7035292" y="6350"/>
                  </a:lnTo>
                  <a:lnTo>
                    <a:pt x="7035292" y="0"/>
                  </a:lnTo>
                  <a:cubicBezTo>
                    <a:pt x="7131686" y="0"/>
                    <a:pt x="7209917" y="77851"/>
                    <a:pt x="7209917" y="173863"/>
                  </a:cubicBezTo>
                  <a:lnTo>
                    <a:pt x="7203567" y="173863"/>
                  </a:lnTo>
                  <a:lnTo>
                    <a:pt x="7209917" y="173863"/>
                  </a:lnTo>
                  <a:lnTo>
                    <a:pt x="7209917" y="2100707"/>
                  </a:lnTo>
                  <a:lnTo>
                    <a:pt x="7203567" y="2100707"/>
                  </a:lnTo>
                  <a:lnTo>
                    <a:pt x="7209917" y="2100707"/>
                  </a:lnTo>
                  <a:cubicBezTo>
                    <a:pt x="7209917" y="2196719"/>
                    <a:pt x="7131686" y="2274570"/>
                    <a:pt x="7035292" y="2274570"/>
                  </a:cubicBezTo>
                  <a:lnTo>
                    <a:pt x="7035292" y="2268220"/>
                  </a:lnTo>
                  <a:lnTo>
                    <a:pt x="7035292" y="2274570"/>
                  </a:lnTo>
                  <a:lnTo>
                    <a:pt x="174625" y="2274570"/>
                  </a:lnTo>
                  <a:lnTo>
                    <a:pt x="174625" y="2268220"/>
                  </a:lnTo>
                  <a:lnTo>
                    <a:pt x="174625" y="2274570"/>
                  </a:lnTo>
                  <a:cubicBezTo>
                    <a:pt x="78232" y="2274697"/>
                    <a:pt x="0" y="2196846"/>
                    <a:pt x="0" y="2100707"/>
                  </a:cubicBezTo>
                  <a:lnTo>
                    <a:pt x="0" y="173863"/>
                  </a:lnTo>
                  <a:lnTo>
                    <a:pt x="6350" y="173863"/>
                  </a:lnTo>
                  <a:lnTo>
                    <a:pt x="0" y="173863"/>
                  </a:lnTo>
                  <a:moveTo>
                    <a:pt x="12700" y="173863"/>
                  </a:moveTo>
                  <a:lnTo>
                    <a:pt x="12700" y="2100707"/>
                  </a:lnTo>
                  <a:lnTo>
                    <a:pt x="6350" y="2100707"/>
                  </a:lnTo>
                  <a:lnTo>
                    <a:pt x="12700" y="2100707"/>
                  </a:lnTo>
                  <a:cubicBezTo>
                    <a:pt x="12700" y="2189734"/>
                    <a:pt x="85090" y="2261870"/>
                    <a:pt x="174625" y="2261870"/>
                  </a:cubicBezTo>
                  <a:lnTo>
                    <a:pt x="7035292" y="2261870"/>
                  </a:lnTo>
                  <a:cubicBezTo>
                    <a:pt x="7124700" y="2261870"/>
                    <a:pt x="7197217" y="2189607"/>
                    <a:pt x="7197217" y="2100707"/>
                  </a:cubicBezTo>
                  <a:lnTo>
                    <a:pt x="7197217" y="173863"/>
                  </a:lnTo>
                  <a:cubicBezTo>
                    <a:pt x="7197090" y="84963"/>
                    <a:pt x="7124700" y="12700"/>
                    <a:pt x="7035292" y="12700"/>
                  </a:cubicBezTo>
                  <a:lnTo>
                    <a:pt x="174625" y="12700"/>
                  </a:lnTo>
                  <a:lnTo>
                    <a:pt x="174625" y="6350"/>
                  </a:lnTo>
                  <a:lnTo>
                    <a:pt x="174625" y="12700"/>
                  </a:lnTo>
                  <a:cubicBezTo>
                    <a:pt x="85090" y="12700"/>
                    <a:pt x="12700" y="84963"/>
                    <a:pt x="12700" y="173863"/>
                  </a:cubicBezTo>
                  <a:close/>
                </a:path>
              </a:pathLst>
            </a:custGeom>
            <a:solidFill>
              <a:srgbClr val="D6BADD"/>
            </a:solidFill>
          </p:spPr>
        </p:sp>
      </p:grpSp>
      <p:grpSp>
        <p:nvGrpSpPr>
          <p:cNvPr id="25" name="Group 25"/>
          <p:cNvGrpSpPr/>
          <p:nvPr/>
        </p:nvGrpSpPr>
        <p:grpSpPr>
          <a:xfrm>
            <a:off x="3535710" y="4733181"/>
            <a:ext cx="420738" cy="525959"/>
            <a:chOff x="0" y="0"/>
            <a:chExt cx="560983" cy="701278"/>
          </a:xfrm>
        </p:grpSpPr>
        <p:sp>
          <p:nvSpPr>
            <p:cNvPr id="26" name="Freeform 26"/>
            <p:cNvSpPr/>
            <p:nvPr/>
          </p:nvSpPr>
          <p:spPr>
            <a:xfrm>
              <a:off x="0" y="0"/>
              <a:ext cx="560983" cy="701278"/>
            </a:xfrm>
            <a:custGeom>
              <a:avLst/>
              <a:gdLst/>
              <a:ahLst/>
              <a:cxnLst/>
              <a:rect l="l" t="t" r="r" b="b"/>
              <a:pathLst>
                <a:path w="560983" h="701278">
                  <a:moveTo>
                    <a:pt x="0" y="0"/>
                  </a:moveTo>
                  <a:lnTo>
                    <a:pt x="560983" y="0"/>
                  </a:lnTo>
                  <a:lnTo>
                    <a:pt x="560983" y="701278"/>
                  </a:lnTo>
                  <a:lnTo>
                    <a:pt x="0" y="701278"/>
                  </a:lnTo>
                  <a:close/>
                </a:path>
              </a:pathLst>
            </a:custGeom>
            <a:solidFill>
              <a:srgbClr val="000000">
                <a:alpha val="0"/>
              </a:srgbClr>
            </a:solidFill>
          </p:spPr>
        </p:sp>
        <p:sp>
          <p:nvSpPr>
            <p:cNvPr id="27" name="TextBox 27"/>
            <p:cNvSpPr txBox="1"/>
            <p:nvPr/>
          </p:nvSpPr>
          <p:spPr>
            <a:xfrm>
              <a:off x="0" y="-114300"/>
              <a:ext cx="560983" cy="815578"/>
            </a:xfrm>
            <a:prstGeom prst="rect">
              <a:avLst/>
            </a:prstGeom>
          </p:spPr>
          <p:txBody>
            <a:bodyPr lIns="0" tIns="0" rIns="0" bIns="0" rtlCol="0" anchor="t"/>
            <a:lstStyle/>
            <a:p>
              <a:pPr algn="ctr">
                <a:lnSpc>
                  <a:spcPts val="5250"/>
                </a:lnSpc>
              </a:pPr>
              <a:r>
                <a:rPr lang="en-US" sz="3312" b="1" spc="-58">
                  <a:solidFill>
                    <a:srgbClr val="272525"/>
                  </a:solidFill>
                  <a:latin typeface="Source Serif Pro Bold"/>
                  <a:ea typeface="Source Serif Pro Bold"/>
                  <a:cs typeface="Source Serif Pro Bold"/>
                  <a:sym typeface="Source Serif Pro Bold"/>
                </a:rPr>
                <a:t>2</a:t>
              </a:r>
            </a:p>
          </p:txBody>
        </p:sp>
      </p:grpSp>
      <p:grpSp>
        <p:nvGrpSpPr>
          <p:cNvPr id="28" name="Group 28"/>
          <p:cNvGrpSpPr/>
          <p:nvPr/>
        </p:nvGrpSpPr>
        <p:grpSpPr>
          <a:xfrm>
            <a:off x="6744146" y="4447134"/>
            <a:ext cx="3520231" cy="439936"/>
            <a:chOff x="0" y="0"/>
            <a:chExt cx="4693642" cy="586582"/>
          </a:xfrm>
        </p:grpSpPr>
        <p:sp>
          <p:nvSpPr>
            <p:cNvPr id="29" name="Freeform 29"/>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30" name="TextBox 30"/>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272525"/>
                  </a:solidFill>
                  <a:latin typeface="Source Serif Pro Bold"/>
                  <a:ea typeface="Source Serif Pro Bold"/>
                  <a:cs typeface="Source Serif Pro Bold"/>
                  <a:sym typeface="Source Serif Pro Bold"/>
                </a:rPr>
                <a:t>Efficient Management</a:t>
              </a:r>
            </a:p>
          </p:txBody>
        </p:sp>
      </p:grpSp>
      <p:grpSp>
        <p:nvGrpSpPr>
          <p:cNvPr id="31" name="Group 31"/>
          <p:cNvGrpSpPr/>
          <p:nvPr/>
        </p:nvGrpSpPr>
        <p:grpSpPr>
          <a:xfrm>
            <a:off x="6744146" y="5066556"/>
            <a:ext cx="5972770" cy="478780"/>
            <a:chOff x="0" y="0"/>
            <a:chExt cx="7963693" cy="638373"/>
          </a:xfrm>
        </p:grpSpPr>
        <p:sp>
          <p:nvSpPr>
            <p:cNvPr id="32" name="Freeform 32"/>
            <p:cNvSpPr/>
            <p:nvPr/>
          </p:nvSpPr>
          <p:spPr>
            <a:xfrm>
              <a:off x="0" y="0"/>
              <a:ext cx="7963693" cy="638373"/>
            </a:xfrm>
            <a:custGeom>
              <a:avLst/>
              <a:gdLst/>
              <a:ahLst/>
              <a:cxnLst/>
              <a:rect l="l" t="t" r="r" b="b"/>
              <a:pathLst>
                <a:path w="7963693" h="638373">
                  <a:moveTo>
                    <a:pt x="0" y="0"/>
                  </a:moveTo>
                  <a:lnTo>
                    <a:pt x="7963693" y="0"/>
                  </a:lnTo>
                  <a:lnTo>
                    <a:pt x="7963693" y="638373"/>
                  </a:lnTo>
                  <a:lnTo>
                    <a:pt x="0" y="638373"/>
                  </a:lnTo>
                  <a:close/>
                </a:path>
              </a:pathLst>
            </a:custGeom>
            <a:solidFill>
              <a:srgbClr val="000000">
                <a:alpha val="0"/>
              </a:srgbClr>
            </a:solidFill>
          </p:spPr>
        </p:sp>
        <p:sp>
          <p:nvSpPr>
            <p:cNvPr id="33" name="TextBox 33"/>
            <p:cNvSpPr txBox="1"/>
            <p:nvPr/>
          </p:nvSpPr>
          <p:spPr>
            <a:xfrm>
              <a:off x="0" y="-95250"/>
              <a:ext cx="7963693" cy="733623"/>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Reduces workload on shopping center employees.</a:t>
              </a:r>
            </a:p>
          </p:txBody>
        </p:sp>
      </p:grpSp>
      <p:grpSp>
        <p:nvGrpSpPr>
          <p:cNvPr id="34" name="Group 34"/>
          <p:cNvGrpSpPr/>
          <p:nvPr/>
        </p:nvGrpSpPr>
        <p:grpSpPr>
          <a:xfrm>
            <a:off x="6594574" y="5825430"/>
            <a:ext cx="10496699" cy="19050"/>
            <a:chOff x="0" y="0"/>
            <a:chExt cx="13995598" cy="25400"/>
          </a:xfrm>
        </p:grpSpPr>
        <p:sp>
          <p:nvSpPr>
            <p:cNvPr id="35" name="Freeform 35"/>
            <p:cNvSpPr/>
            <p:nvPr/>
          </p:nvSpPr>
          <p:spPr>
            <a:xfrm>
              <a:off x="0" y="0"/>
              <a:ext cx="13995654" cy="25400"/>
            </a:xfrm>
            <a:custGeom>
              <a:avLst/>
              <a:gdLst/>
              <a:ahLst/>
              <a:cxnLst/>
              <a:rect l="l" t="t" r="r" b="b"/>
              <a:pathLst>
                <a:path w="13995654" h="25400">
                  <a:moveTo>
                    <a:pt x="0" y="12700"/>
                  </a:moveTo>
                  <a:cubicBezTo>
                    <a:pt x="0" y="5715"/>
                    <a:pt x="5715" y="0"/>
                    <a:pt x="12700" y="0"/>
                  </a:cubicBezTo>
                  <a:lnTo>
                    <a:pt x="13982954" y="0"/>
                  </a:lnTo>
                  <a:cubicBezTo>
                    <a:pt x="13989940" y="0"/>
                    <a:pt x="13995654" y="5715"/>
                    <a:pt x="13995654" y="12700"/>
                  </a:cubicBezTo>
                  <a:cubicBezTo>
                    <a:pt x="13995654" y="19685"/>
                    <a:pt x="13989940" y="25400"/>
                    <a:pt x="13982954" y="25400"/>
                  </a:cubicBezTo>
                  <a:lnTo>
                    <a:pt x="12700" y="25400"/>
                  </a:lnTo>
                  <a:cubicBezTo>
                    <a:pt x="5715" y="25400"/>
                    <a:pt x="0" y="19685"/>
                    <a:pt x="0" y="12700"/>
                  </a:cubicBezTo>
                  <a:close/>
                </a:path>
              </a:pathLst>
            </a:custGeom>
            <a:solidFill>
              <a:srgbClr val="D6BADD"/>
            </a:solidFill>
          </p:spPr>
        </p:sp>
      </p:grpSp>
      <p:grpSp>
        <p:nvGrpSpPr>
          <p:cNvPr id="36" name="Group 36"/>
          <p:cNvGrpSpPr/>
          <p:nvPr/>
        </p:nvGrpSpPr>
        <p:grpSpPr>
          <a:xfrm>
            <a:off x="1042392" y="5989290"/>
            <a:ext cx="8106370" cy="2184798"/>
            <a:chOff x="0" y="0"/>
            <a:chExt cx="10808493" cy="2913063"/>
          </a:xfrm>
        </p:grpSpPr>
        <p:sp>
          <p:nvSpPr>
            <p:cNvPr id="37" name="Freeform 37"/>
            <p:cNvSpPr/>
            <p:nvPr/>
          </p:nvSpPr>
          <p:spPr>
            <a:xfrm>
              <a:off x="6350" y="6350"/>
              <a:ext cx="10795889" cy="2900426"/>
            </a:xfrm>
            <a:custGeom>
              <a:avLst/>
              <a:gdLst/>
              <a:ahLst/>
              <a:cxnLst/>
              <a:rect l="l" t="t" r="r" b="b"/>
              <a:pathLst>
                <a:path w="10795889" h="2900426">
                  <a:moveTo>
                    <a:pt x="0" y="167513"/>
                  </a:moveTo>
                  <a:cubicBezTo>
                    <a:pt x="0" y="75057"/>
                    <a:pt x="75311" y="0"/>
                    <a:pt x="168148" y="0"/>
                  </a:cubicBezTo>
                  <a:lnTo>
                    <a:pt x="10627741" y="0"/>
                  </a:lnTo>
                  <a:cubicBezTo>
                    <a:pt x="10720578" y="0"/>
                    <a:pt x="10795889" y="75057"/>
                    <a:pt x="10795889" y="167513"/>
                  </a:cubicBezTo>
                  <a:lnTo>
                    <a:pt x="10795889" y="2732786"/>
                  </a:lnTo>
                  <a:cubicBezTo>
                    <a:pt x="10795889" y="2825369"/>
                    <a:pt x="10720578" y="2900299"/>
                    <a:pt x="10627741" y="2900299"/>
                  </a:cubicBezTo>
                  <a:lnTo>
                    <a:pt x="168148" y="2900299"/>
                  </a:lnTo>
                  <a:cubicBezTo>
                    <a:pt x="75311" y="2900426"/>
                    <a:pt x="0" y="2825369"/>
                    <a:pt x="0" y="2732786"/>
                  </a:cubicBezTo>
                  <a:close/>
                </a:path>
              </a:pathLst>
            </a:custGeom>
            <a:solidFill>
              <a:srgbClr val="F0D4F7"/>
            </a:solidFill>
          </p:spPr>
        </p:sp>
        <p:sp>
          <p:nvSpPr>
            <p:cNvPr id="38" name="Freeform 38"/>
            <p:cNvSpPr/>
            <p:nvPr/>
          </p:nvSpPr>
          <p:spPr>
            <a:xfrm>
              <a:off x="0" y="0"/>
              <a:ext cx="10808589" cy="2913126"/>
            </a:xfrm>
            <a:custGeom>
              <a:avLst/>
              <a:gdLst/>
              <a:ahLst/>
              <a:cxnLst/>
              <a:rect l="l" t="t" r="r" b="b"/>
              <a:pathLst>
                <a:path w="10808589" h="2913126">
                  <a:moveTo>
                    <a:pt x="0" y="173863"/>
                  </a:moveTo>
                  <a:cubicBezTo>
                    <a:pt x="0" y="77851"/>
                    <a:pt x="78105" y="0"/>
                    <a:pt x="174498" y="0"/>
                  </a:cubicBezTo>
                  <a:lnTo>
                    <a:pt x="10634091" y="0"/>
                  </a:lnTo>
                  <a:lnTo>
                    <a:pt x="10634091" y="6350"/>
                  </a:lnTo>
                  <a:lnTo>
                    <a:pt x="10634091" y="0"/>
                  </a:lnTo>
                  <a:cubicBezTo>
                    <a:pt x="10730357" y="0"/>
                    <a:pt x="10808589" y="77851"/>
                    <a:pt x="10808589" y="173863"/>
                  </a:cubicBezTo>
                  <a:lnTo>
                    <a:pt x="10802239" y="173863"/>
                  </a:lnTo>
                  <a:lnTo>
                    <a:pt x="10808589" y="173863"/>
                  </a:lnTo>
                  <a:lnTo>
                    <a:pt x="10808589" y="2739136"/>
                  </a:lnTo>
                  <a:lnTo>
                    <a:pt x="10802239" y="2739136"/>
                  </a:lnTo>
                  <a:lnTo>
                    <a:pt x="10808589" y="2739136"/>
                  </a:lnTo>
                  <a:cubicBezTo>
                    <a:pt x="10808589" y="2835148"/>
                    <a:pt x="10730485" y="2912999"/>
                    <a:pt x="10634091" y="2912999"/>
                  </a:cubicBezTo>
                  <a:lnTo>
                    <a:pt x="10634091" y="2906649"/>
                  </a:lnTo>
                  <a:lnTo>
                    <a:pt x="10634091" y="2912999"/>
                  </a:lnTo>
                  <a:lnTo>
                    <a:pt x="174498" y="2912999"/>
                  </a:lnTo>
                  <a:lnTo>
                    <a:pt x="174498" y="2906649"/>
                  </a:lnTo>
                  <a:lnTo>
                    <a:pt x="174498" y="2912999"/>
                  </a:lnTo>
                  <a:cubicBezTo>
                    <a:pt x="78105" y="2913126"/>
                    <a:pt x="0" y="2835275"/>
                    <a:pt x="0" y="2739136"/>
                  </a:cubicBezTo>
                  <a:lnTo>
                    <a:pt x="0" y="173863"/>
                  </a:lnTo>
                  <a:lnTo>
                    <a:pt x="6350" y="173863"/>
                  </a:lnTo>
                  <a:lnTo>
                    <a:pt x="0" y="173863"/>
                  </a:lnTo>
                  <a:moveTo>
                    <a:pt x="12700" y="173863"/>
                  </a:moveTo>
                  <a:lnTo>
                    <a:pt x="12700" y="2739136"/>
                  </a:lnTo>
                  <a:lnTo>
                    <a:pt x="6350" y="2739136"/>
                  </a:lnTo>
                  <a:lnTo>
                    <a:pt x="12700" y="2739136"/>
                  </a:lnTo>
                  <a:cubicBezTo>
                    <a:pt x="12700" y="2828163"/>
                    <a:pt x="85090" y="2900299"/>
                    <a:pt x="174498" y="2900299"/>
                  </a:cubicBezTo>
                  <a:lnTo>
                    <a:pt x="10634091" y="2900299"/>
                  </a:lnTo>
                  <a:cubicBezTo>
                    <a:pt x="10723499" y="2900299"/>
                    <a:pt x="10795889" y="2828163"/>
                    <a:pt x="10795889" y="2739136"/>
                  </a:cubicBezTo>
                  <a:lnTo>
                    <a:pt x="10795889" y="173863"/>
                  </a:lnTo>
                  <a:cubicBezTo>
                    <a:pt x="10795889" y="84836"/>
                    <a:pt x="10723499" y="12700"/>
                    <a:pt x="10634091" y="12700"/>
                  </a:cubicBezTo>
                  <a:lnTo>
                    <a:pt x="174498" y="12700"/>
                  </a:lnTo>
                  <a:lnTo>
                    <a:pt x="174498" y="6350"/>
                  </a:lnTo>
                  <a:lnTo>
                    <a:pt x="174498" y="12700"/>
                  </a:lnTo>
                  <a:cubicBezTo>
                    <a:pt x="85090" y="12700"/>
                    <a:pt x="12700" y="84836"/>
                    <a:pt x="12700" y="173863"/>
                  </a:cubicBezTo>
                  <a:close/>
                </a:path>
              </a:pathLst>
            </a:custGeom>
            <a:solidFill>
              <a:srgbClr val="D6BADD"/>
            </a:solidFill>
          </p:spPr>
        </p:sp>
      </p:grpSp>
      <p:grpSp>
        <p:nvGrpSpPr>
          <p:cNvPr id="39" name="Group 39"/>
          <p:cNvGrpSpPr/>
          <p:nvPr/>
        </p:nvGrpSpPr>
        <p:grpSpPr>
          <a:xfrm>
            <a:off x="4885134" y="6818710"/>
            <a:ext cx="420737" cy="525959"/>
            <a:chOff x="0" y="0"/>
            <a:chExt cx="560983" cy="701278"/>
          </a:xfrm>
        </p:grpSpPr>
        <p:sp>
          <p:nvSpPr>
            <p:cNvPr id="40" name="Freeform 40"/>
            <p:cNvSpPr/>
            <p:nvPr/>
          </p:nvSpPr>
          <p:spPr>
            <a:xfrm>
              <a:off x="0" y="0"/>
              <a:ext cx="560983" cy="701278"/>
            </a:xfrm>
            <a:custGeom>
              <a:avLst/>
              <a:gdLst/>
              <a:ahLst/>
              <a:cxnLst/>
              <a:rect l="l" t="t" r="r" b="b"/>
              <a:pathLst>
                <a:path w="560983" h="701278">
                  <a:moveTo>
                    <a:pt x="0" y="0"/>
                  </a:moveTo>
                  <a:lnTo>
                    <a:pt x="560983" y="0"/>
                  </a:lnTo>
                  <a:lnTo>
                    <a:pt x="560983" y="701278"/>
                  </a:lnTo>
                  <a:lnTo>
                    <a:pt x="0" y="701278"/>
                  </a:lnTo>
                  <a:close/>
                </a:path>
              </a:pathLst>
            </a:custGeom>
            <a:solidFill>
              <a:srgbClr val="000000">
                <a:alpha val="0"/>
              </a:srgbClr>
            </a:solidFill>
          </p:spPr>
        </p:sp>
        <p:sp>
          <p:nvSpPr>
            <p:cNvPr id="41" name="TextBox 41"/>
            <p:cNvSpPr txBox="1"/>
            <p:nvPr/>
          </p:nvSpPr>
          <p:spPr>
            <a:xfrm>
              <a:off x="0" y="-114300"/>
              <a:ext cx="560983" cy="815578"/>
            </a:xfrm>
            <a:prstGeom prst="rect">
              <a:avLst/>
            </a:prstGeom>
          </p:spPr>
          <p:txBody>
            <a:bodyPr lIns="0" tIns="0" rIns="0" bIns="0" rtlCol="0" anchor="t"/>
            <a:lstStyle/>
            <a:p>
              <a:pPr algn="ctr">
                <a:lnSpc>
                  <a:spcPts val="5250"/>
                </a:lnSpc>
              </a:pPr>
              <a:r>
                <a:rPr lang="en-US" sz="3312" b="1" spc="-58">
                  <a:solidFill>
                    <a:srgbClr val="272525"/>
                  </a:solidFill>
                  <a:latin typeface="Source Serif Pro Bold"/>
                  <a:ea typeface="Source Serif Pro Bold"/>
                  <a:cs typeface="Source Serif Pro Bold"/>
                  <a:sym typeface="Source Serif Pro Bold"/>
                </a:rPr>
                <a:t>3</a:t>
              </a:r>
            </a:p>
          </p:txBody>
        </p:sp>
      </p:grpSp>
      <p:grpSp>
        <p:nvGrpSpPr>
          <p:cNvPr id="42" name="Group 42"/>
          <p:cNvGrpSpPr/>
          <p:nvPr/>
        </p:nvGrpSpPr>
        <p:grpSpPr>
          <a:xfrm>
            <a:off x="9443145" y="6293197"/>
            <a:ext cx="3520231" cy="439936"/>
            <a:chOff x="0" y="0"/>
            <a:chExt cx="4693642" cy="586582"/>
          </a:xfrm>
        </p:grpSpPr>
        <p:sp>
          <p:nvSpPr>
            <p:cNvPr id="43" name="Freeform 43"/>
            <p:cNvSpPr/>
            <p:nvPr/>
          </p:nvSpPr>
          <p:spPr>
            <a:xfrm>
              <a:off x="0" y="0"/>
              <a:ext cx="4693642" cy="586582"/>
            </a:xfrm>
            <a:custGeom>
              <a:avLst/>
              <a:gdLst/>
              <a:ahLst/>
              <a:cxnLst/>
              <a:rect l="l" t="t" r="r" b="b"/>
              <a:pathLst>
                <a:path w="4693642" h="586582">
                  <a:moveTo>
                    <a:pt x="0" y="0"/>
                  </a:moveTo>
                  <a:lnTo>
                    <a:pt x="4693642" y="0"/>
                  </a:lnTo>
                  <a:lnTo>
                    <a:pt x="4693642" y="586582"/>
                  </a:lnTo>
                  <a:lnTo>
                    <a:pt x="0" y="586582"/>
                  </a:lnTo>
                  <a:close/>
                </a:path>
              </a:pathLst>
            </a:custGeom>
            <a:solidFill>
              <a:srgbClr val="000000">
                <a:alpha val="0"/>
              </a:srgbClr>
            </a:solidFill>
          </p:spPr>
        </p:sp>
        <p:sp>
          <p:nvSpPr>
            <p:cNvPr id="44" name="TextBox 44"/>
            <p:cNvSpPr txBox="1"/>
            <p:nvPr/>
          </p:nvSpPr>
          <p:spPr>
            <a:xfrm>
              <a:off x="0" y="-9525"/>
              <a:ext cx="4693642" cy="596107"/>
            </a:xfrm>
            <a:prstGeom prst="rect">
              <a:avLst/>
            </a:prstGeom>
          </p:spPr>
          <p:txBody>
            <a:bodyPr lIns="0" tIns="0" rIns="0" bIns="0" rtlCol="0" anchor="t"/>
            <a:lstStyle/>
            <a:p>
              <a:pPr algn="l">
                <a:lnSpc>
                  <a:spcPts val="3437"/>
                </a:lnSpc>
              </a:pPr>
              <a:r>
                <a:rPr lang="en-US" sz="2750" b="1" spc="-55">
                  <a:solidFill>
                    <a:srgbClr val="272525"/>
                  </a:solidFill>
                  <a:latin typeface="Source Serif Pro Bold"/>
                  <a:ea typeface="Source Serif Pro Bold"/>
                  <a:cs typeface="Source Serif Pro Bold"/>
                  <a:sym typeface="Source Serif Pro Bold"/>
                </a:rPr>
                <a:t>Scalability</a:t>
              </a:r>
            </a:p>
          </p:txBody>
        </p:sp>
      </p:grpSp>
      <p:grpSp>
        <p:nvGrpSpPr>
          <p:cNvPr id="45" name="Group 45"/>
          <p:cNvGrpSpPr/>
          <p:nvPr/>
        </p:nvGrpSpPr>
        <p:grpSpPr>
          <a:xfrm>
            <a:off x="9443145" y="6912620"/>
            <a:ext cx="7498556" cy="957560"/>
            <a:chOff x="0" y="0"/>
            <a:chExt cx="9998075" cy="1276747"/>
          </a:xfrm>
        </p:grpSpPr>
        <p:sp>
          <p:nvSpPr>
            <p:cNvPr id="46" name="Freeform 46"/>
            <p:cNvSpPr/>
            <p:nvPr/>
          </p:nvSpPr>
          <p:spPr>
            <a:xfrm>
              <a:off x="0" y="0"/>
              <a:ext cx="9998075" cy="1276747"/>
            </a:xfrm>
            <a:custGeom>
              <a:avLst/>
              <a:gdLst/>
              <a:ahLst/>
              <a:cxnLst/>
              <a:rect l="l" t="t" r="r" b="b"/>
              <a:pathLst>
                <a:path w="9998075" h="1276747">
                  <a:moveTo>
                    <a:pt x="0" y="0"/>
                  </a:moveTo>
                  <a:lnTo>
                    <a:pt x="9998075" y="0"/>
                  </a:lnTo>
                  <a:lnTo>
                    <a:pt x="9998075" y="1276747"/>
                  </a:lnTo>
                  <a:lnTo>
                    <a:pt x="0" y="1276747"/>
                  </a:lnTo>
                  <a:close/>
                </a:path>
              </a:pathLst>
            </a:custGeom>
            <a:solidFill>
              <a:srgbClr val="000000">
                <a:alpha val="0"/>
              </a:srgbClr>
            </a:solidFill>
          </p:spPr>
        </p:sp>
        <p:sp>
          <p:nvSpPr>
            <p:cNvPr id="47" name="TextBox 47"/>
            <p:cNvSpPr txBox="1"/>
            <p:nvPr/>
          </p:nvSpPr>
          <p:spPr>
            <a:xfrm>
              <a:off x="0" y="-95250"/>
              <a:ext cx="9998075"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Can be expanded to include thousands of items in the database.</a:t>
              </a:r>
            </a:p>
          </p:txBody>
        </p:sp>
      </p:grpSp>
      <p:grpSp>
        <p:nvGrpSpPr>
          <p:cNvPr id="48" name="Group 48"/>
          <p:cNvGrpSpPr/>
          <p:nvPr/>
        </p:nvGrpSpPr>
        <p:grpSpPr>
          <a:xfrm>
            <a:off x="1047155" y="8505825"/>
            <a:ext cx="16193690" cy="957560"/>
            <a:chOff x="0" y="0"/>
            <a:chExt cx="21591587" cy="1276747"/>
          </a:xfrm>
        </p:grpSpPr>
        <p:sp>
          <p:nvSpPr>
            <p:cNvPr id="49" name="Freeform 49"/>
            <p:cNvSpPr/>
            <p:nvPr/>
          </p:nvSpPr>
          <p:spPr>
            <a:xfrm>
              <a:off x="0" y="0"/>
              <a:ext cx="21591588" cy="1276747"/>
            </a:xfrm>
            <a:custGeom>
              <a:avLst/>
              <a:gdLst/>
              <a:ahLst/>
              <a:cxnLst/>
              <a:rect l="l" t="t" r="r" b="b"/>
              <a:pathLst>
                <a:path w="21591588" h="1276747">
                  <a:moveTo>
                    <a:pt x="0" y="0"/>
                  </a:moveTo>
                  <a:lnTo>
                    <a:pt x="21591588" y="0"/>
                  </a:lnTo>
                  <a:lnTo>
                    <a:pt x="21591588" y="1276747"/>
                  </a:lnTo>
                  <a:lnTo>
                    <a:pt x="0" y="1276747"/>
                  </a:lnTo>
                  <a:close/>
                </a:path>
              </a:pathLst>
            </a:custGeom>
            <a:solidFill>
              <a:srgbClr val="000000">
                <a:alpha val="0"/>
              </a:srgbClr>
            </a:solidFill>
          </p:spPr>
        </p:sp>
        <p:sp>
          <p:nvSpPr>
            <p:cNvPr id="50" name="TextBox 50"/>
            <p:cNvSpPr txBox="1"/>
            <p:nvPr/>
          </p:nvSpPr>
          <p:spPr>
            <a:xfrm>
              <a:off x="0" y="-95250"/>
              <a:ext cx="21591587" cy="1371997"/>
            </a:xfrm>
            <a:prstGeom prst="rect">
              <a:avLst/>
            </a:prstGeom>
          </p:spPr>
          <p:txBody>
            <a:bodyPr lIns="0" tIns="0" rIns="0" bIns="0" rtlCol="0" anchor="t"/>
            <a:lstStyle/>
            <a:p>
              <a:pPr algn="l">
                <a:lnSpc>
                  <a:spcPts val="3750"/>
                </a:lnSpc>
              </a:pPr>
              <a:r>
                <a:rPr lang="en-US" sz="2312" spc="-47">
                  <a:solidFill>
                    <a:srgbClr val="272525"/>
                  </a:solidFill>
                  <a:latin typeface="Source Sans Pro"/>
                  <a:ea typeface="Source Sans Pro"/>
                  <a:cs typeface="Source Sans Pro"/>
                  <a:sym typeface="Source Sans Pro"/>
                </a:rPr>
                <a:t>The smart shopping trolley enhances the shopping experience, reduces shopping time, and improves budget management. Future enhancements include expanding the database to accommodate thousands of items, making it suitable for large shopping malls.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672</Words>
  <Application>Microsoft Office PowerPoint</Application>
  <PresentationFormat>Custom</PresentationFormat>
  <Paragraphs>72</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Source Sans Pro</vt:lpstr>
      <vt:lpstr>Arimo</vt:lpstr>
      <vt:lpstr>Source Serif Pro Bold</vt:lpstr>
      <vt:lpstr>Calibri</vt:lpstr>
      <vt:lpstr>Arial</vt:lpstr>
      <vt:lpstr>Arimo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mohith hariharan</cp:lastModifiedBy>
  <cp:revision>3</cp:revision>
  <dcterms:created xsi:type="dcterms:W3CDTF">2006-08-16T00:00:00Z</dcterms:created>
  <dcterms:modified xsi:type="dcterms:W3CDTF">2026-01-18T16:18:04Z</dcterms:modified>
  <dc:identifier>DAGiLXgnYU4</dc:identifier>
</cp:coreProperties>
</file>